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90599" r:id="rId1"/>
  </p:sldMasterIdLst>
  <p:notesMasterIdLst>
    <p:notesMasterId r:id="rId40"/>
  </p:notesMasterIdLst>
  <p:handoutMasterIdLst>
    <p:handoutMasterId r:id="rId41"/>
  </p:handoutMasterIdLst>
  <p:sldIdLst>
    <p:sldId id="3216" r:id="rId2"/>
    <p:sldId id="3147" r:id="rId3"/>
    <p:sldId id="3683" r:id="rId4"/>
    <p:sldId id="3148" r:id="rId5"/>
    <p:sldId id="2153" r:id="rId6"/>
    <p:sldId id="1792" r:id="rId7"/>
    <p:sldId id="1621" r:id="rId8"/>
    <p:sldId id="1620" r:id="rId9"/>
    <p:sldId id="1653" r:id="rId10"/>
    <p:sldId id="3171" r:id="rId11"/>
    <p:sldId id="3217" r:id="rId12"/>
    <p:sldId id="1533" r:id="rId13"/>
    <p:sldId id="2168" r:id="rId14"/>
    <p:sldId id="1534" r:id="rId15"/>
    <p:sldId id="1596" r:id="rId16"/>
    <p:sldId id="1539" r:id="rId17"/>
    <p:sldId id="2129" r:id="rId18"/>
    <p:sldId id="3218" r:id="rId19"/>
    <p:sldId id="3219" r:id="rId20"/>
    <p:sldId id="1598" r:id="rId21"/>
    <p:sldId id="1798" r:id="rId22"/>
    <p:sldId id="1727" r:id="rId23"/>
    <p:sldId id="2757" r:id="rId24"/>
    <p:sldId id="2145" r:id="rId25"/>
    <p:sldId id="2758" r:id="rId26"/>
    <p:sldId id="1811" r:id="rId27"/>
    <p:sldId id="3682" r:id="rId28"/>
    <p:sldId id="3220" r:id="rId29"/>
    <p:sldId id="2124" r:id="rId30"/>
    <p:sldId id="2149" r:id="rId31"/>
    <p:sldId id="2151" r:id="rId32"/>
    <p:sldId id="2135" r:id="rId33"/>
    <p:sldId id="3154" r:id="rId34"/>
    <p:sldId id="3215" r:id="rId35"/>
    <p:sldId id="2156" r:id="rId36"/>
    <p:sldId id="1794" r:id="rId37"/>
    <p:sldId id="3221" r:id="rId38"/>
    <p:sldId id="2065" r:id="rId39"/>
  </p:sldIdLst>
  <p:sldSz cx="12192000" cy="6858000"/>
  <p:notesSz cx="6877050" cy="96535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23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659">
          <p15:clr>
            <a:srgbClr val="A4A3A4"/>
          </p15:clr>
        </p15:guide>
        <p15:guide id="5" orient="horz" pos="1344">
          <p15:clr>
            <a:srgbClr val="A4A3A4"/>
          </p15:clr>
        </p15:guide>
        <p15:guide id="6" pos="7424">
          <p15:clr>
            <a:srgbClr val="A4A3A4"/>
          </p15:clr>
        </p15:guide>
        <p15:guide id="7" pos="256">
          <p15:clr>
            <a:srgbClr val="A4A3A4"/>
          </p15:clr>
        </p15:guide>
        <p15:guide id="8" pos="6016">
          <p15:clr>
            <a:srgbClr val="A4A3A4"/>
          </p15:clr>
        </p15:guide>
        <p15:guide id="9">
          <p15:clr>
            <a:srgbClr val="A4A3A4"/>
          </p15:clr>
        </p15:guide>
        <p15:guide id="10" pos="3915">
          <p15:clr>
            <a:srgbClr val="A4A3A4"/>
          </p15:clr>
        </p15:guide>
        <p15:guide id="11" pos="3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1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800080"/>
    <a:srgbClr val="31534C"/>
    <a:srgbClr val="4B0082"/>
    <a:srgbClr val="2084D9"/>
    <a:srgbClr val="1E00AA"/>
    <a:srgbClr val="B7B1A9"/>
    <a:srgbClr val="CC6600"/>
    <a:srgbClr val="004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1508" autoAdjust="0"/>
  </p:normalViewPr>
  <p:slideViewPr>
    <p:cSldViewPr>
      <p:cViewPr varScale="1">
        <p:scale>
          <a:sx n="67" d="100"/>
          <a:sy n="67" d="100"/>
        </p:scale>
        <p:origin x="1243" y="48"/>
      </p:cViewPr>
      <p:guideLst>
        <p:guide orient="horz" pos="2160"/>
        <p:guide orient="horz" pos="323"/>
        <p:guide orient="horz" pos="3888"/>
        <p:guide orient="horz" pos="659"/>
        <p:guide orient="horz" pos="1344"/>
        <p:guide pos="7424"/>
        <p:guide pos="256"/>
        <p:guide pos="6016"/>
        <p:guide/>
        <p:guide pos="3915"/>
        <p:guide pos="37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3041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207D7-60BF-46DF-9945-24D0F96FE7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9D1DF8-51D9-43AD-8027-3B8E0AC257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4138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0FF28E-E525-42EE-857D-792E100867CA}" type="datetimeFigureOut">
              <a:rPr lang="en-US"/>
              <a:pPr>
                <a:defRPr/>
              </a:pPr>
              <a:t>7/28/2025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90F292-6BE0-4EEC-9F52-42685E9F97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6940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1AAA0-44C7-4A29-9051-B81E13952E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4138" y="9169400"/>
            <a:ext cx="2981325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639735-B964-4C2F-9A63-A31AFF6ED7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87DE53-29E6-46B2-9867-1A2B5B1F21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B5F8EF-6146-4B30-A7D9-1EF0B36BDE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4138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B1BA4D-5274-4AEB-9621-80CF81EECEE2}" type="datetimeFigureOut">
              <a:rPr lang="en-US"/>
              <a:pPr>
                <a:defRPr/>
              </a:pPr>
              <a:t>7/28/2025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1FC8D86-254D-49F8-8287-525A5CA905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3900"/>
            <a:ext cx="6432550" cy="361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01048EB-505D-484A-BA93-533B333BF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388" y="4586288"/>
            <a:ext cx="550227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4B28A-7F0D-4254-83B0-1B423DEAE8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6940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A8B9E-16C6-4861-A311-2A1783644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4138" y="9169400"/>
            <a:ext cx="2981325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BC103B0-5997-49BB-8BF4-7D5DCADD8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6376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2474803-97D4-4E06-B4AB-EC5ECA34EA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FF75CF50-25B3-43E1-BD77-E2B092EDD7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BB9F9598-3174-4F65-8753-20C771C1A6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E79A2E24-3518-4E24-A25E-63F3F600B4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9681211-3FED-472F-9FAC-9ECF357A56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1C22E2F6-EC1C-442B-B8F5-831C9FCDFB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D8E89C2F-4183-4D58-B2DD-3D8593B94F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67A7E01B-9E84-40B1-8879-9F580132E2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E850B334-372E-4630-845B-B3B276E9C3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76250EA7-B1CA-41E0-A646-85282594D6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73383AE6-045A-48F4-BD37-513862CC70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This assignment is to draw attention to the 3 distinct realities that are required to fulfil our aspirations and resolve our concerns</a:t>
            </a:r>
          </a:p>
        </p:txBody>
      </p:sp>
    </p:spTree>
    <p:extLst>
      <p:ext uri="{BB962C8B-B14F-4D97-AF65-F5344CB8AC3E}">
        <p14:creationId xmlns:p14="http://schemas.microsoft.com/office/powerpoint/2010/main" val="12968357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The idea of this assignment is to see if our effort for right understanding and </a:t>
            </a:r>
            <a:r>
              <a:rPr lang="en-IN"/>
              <a:t>right feeling is </a:t>
            </a:r>
            <a:r>
              <a:rPr lang="en-IN" dirty="0"/>
              <a:t>in line with fulfilling the need for happiness </a:t>
            </a:r>
            <a:r>
              <a:rPr lang="en-IN"/>
              <a:t>and relationship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996064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761C941D-B67D-4666-828B-F58D6F1B4E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10B17CDB-933B-4131-BCCC-EE24BBB80C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F0B9FCF1-0489-4A7F-A737-DC7F6B303E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A249DF38-5A60-471D-8CBC-AAF9358191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F3F59D59-525F-4B77-9D0C-77D89754E2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943007F2-7E48-4672-82D4-D9D753A6F6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6CB10525-0647-4979-A8EE-04E610FA5E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7121E028-CAF9-403A-91D9-0181EF17E0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AB6CBFB1-3C06-4B0E-BEEA-756AFAE81C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D4DE46E1-B36B-4895-8431-6EDFDCA621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E33B5067-AF8A-40C0-AD59-7014D824D3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870BAB66-0E0B-4B8F-9C04-11F609E5D9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Talak … agli shadi? What is the guarantee that it will work … need to understand relationship</a:t>
            </a: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White">
      <p:bgPr>
        <a:solidFill>
          <a:srgbClr val="4B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666930AF-5BEB-43F0-8394-03B852100DD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32768" y="-4584192"/>
            <a:ext cx="12082462" cy="14341201"/>
          </a:xfrm>
          <a:prstGeom prst="rect">
            <a:avLst/>
          </a:prstGeom>
          <a:blipFill>
            <a:blip r:embed="rId2"/>
            <a:srcRect/>
            <a:stretch>
              <a:fillRect t="-6" b="-6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4CD21F3E-723F-4A27-92B6-76927D292CA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27800"/>
            <a:ext cx="3395662" cy="369888"/>
            <a:chOff x="109537" y="6527800"/>
            <a:chExt cx="3395663" cy="369332"/>
          </a:xfrm>
        </p:grpSpPr>
        <p:sp>
          <p:nvSpPr>
            <p:cNvPr id="6" name="Rectangle 27">
              <a:extLst>
                <a:ext uri="{FF2B5EF4-FFF2-40B4-BE49-F238E27FC236}">
                  <a16:creationId xmlns:a16="http://schemas.microsoft.com/office/drawing/2014/main" id="{5FE9E0EB-B3DC-4CCC-95FF-1D912D8573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68374" y="6527800"/>
              <a:ext cx="25368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UHV Foundation (uhv.org.in)</a:t>
              </a:r>
            </a:p>
          </p:txBody>
        </p:sp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A9881044-1C76-4CB9-B156-0826F23AD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F088F7CF-63B5-42F5-A059-71F1EA2DCBA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5154" name="Text Placeholder 7"/>
          <p:cNvSpPr>
            <a:spLocks noGrp="1"/>
          </p:cNvSpPr>
          <p:nvPr>
            <p:ph type="subTitle" idx="1"/>
          </p:nvPr>
        </p:nvSpPr>
        <p:spPr bwMode="invGray">
          <a:xfrm>
            <a:off x="609600" y="3900488"/>
            <a:ext cx="1104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156" name="Rectangle 5"/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2286000"/>
            <a:ext cx="11049000" cy="123110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40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BDDE54-397C-4575-B734-00E3ED52EA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" y="50380"/>
            <a:ext cx="135331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8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 bwMode="grayWhite">
      <p:bgPr>
        <a:solidFill>
          <a:srgbClr val="4B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666930AF-5BEB-43F0-8394-03B852100DD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32768" y="-4584192"/>
            <a:ext cx="12082462" cy="14341201"/>
          </a:xfrm>
          <a:prstGeom prst="rect">
            <a:avLst/>
          </a:prstGeom>
          <a:blipFill>
            <a:blip r:embed="rId2"/>
            <a:srcRect/>
            <a:stretch>
              <a:fillRect t="-6" b="-6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4CD21F3E-723F-4A27-92B6-76927D292CA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27800"/>
            <a:ext cx="3395662" cy="369888"/>
            <a:chOff x="109537" y="6527800"/>
            <a:chExt cx="3395663" cy="369332"/>
          </a:xfrm>
        </p:grpSpPr>
        <p:sp>
          <p:nvSpPr>
            <p:cNvPr id="6" name="Rectangle 27">
              <a:extLst>
                <a:ext uri="{FF2B5EF4-FFF2-40B4-BE49-F238E27FC236}">
                  <a16:creationId xmlns:a16="http://schemas.microsoft.com/office/drawing/2014/main" id="{5FE9E0EB-B3DC-4CCC-95FF-1D912D8573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68374" y="6527800"/>
              <a:ext cx="25368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UHV Foundation (uhv.org.in)</a:t>
              </a:r>
            </a:p>
          </p:txBody>
        </p:sp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A9881044-1C76-4CB9-B156-0826F23AD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F088F7CF-63B5-42F5-A059-71F1EA2DCBA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5154" name="Text Placeholder 7"/>
          <p:cNvSpPr>
            <a:spLocks noGrp="1"/>
          </p:cNvSpPr>
          <p:nvPr>
            <p:ph type="subTitle" idx="1"/>
          </p:nvPr>
        </p:nvSpPr>
        <p:spPr bwMode="invGray">
          <a:xfrm>
            <a:off x="609600" y="3900488"/>
            <a:ext cx="1104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156" name="Rectangle 5"/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2286000"/>
            <a:ext cx="11049000" cy="123110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40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BDDE54-397C-4575-B734-00E3ED52EA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" y="50380"/>
            <a:ext cx="1353315" cy="1371603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2CC8FB13-768A-4313-9261-CE10935D41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49400" y="5181600"/>
            <a:ext cx="9067800" cy="66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IN" altLang="en-US" dirty="0">
                <a:solidFill>
                  <a:srgbClr val="FFFF00"/>
                </a:solidFill>
                <a:ea typeface="Calibri" panose="020F0502020204030204" pitchFamily="34" charset="0"/>
                <a:cs typeface="Mangal" panose="00000400000000000000" pitchFamily="2"/>
              </a:rPr>
              <a:t>Prepared by NC-UHV, AICTE in collaboration with UHV Foundation</a:t>
            </a:r>
          </a:p>
          <a:p>
            <a:pPr algn="ctr"/>
            <a:r>
              <a:rPr lang="en-IN" altLang="en-US" dirty="0">
                <a:solidFill>
                  <a:srgbClr val="FFFF00"/>
                </a:solidFill>
                <a:ea typeface="Calibri" panose="020F0502020204030204" pitchFamily="34" charset="0"/>
                <a:cs typeface="Chaparral Pro"/>
              </a:rPr>
              <a:t>All Rights Reserved</a:t>
            </a:r>
            <a:endParaRPr lang="en-US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609600"/>
            <a:ext cx="12192000" cy="5943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Symbol" pitchFamily="18" charset="2"/>
              <a:buChar char="·"/>
              <a:defRPr lang="en-US" sz="2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2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Symbol" pitchFamily="18" charset="2"/>
              <a:buChar char="&gt;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465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2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(NEW STY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B95659-C904-4F56-B12F-2A6D837BDC5E}"/>
              </a:ext>
            </a:extLst>
          </p:cNvPr>
          <p:cNvCxnSpPr/>
          <p:nvPr/>
        </p:nvCxnSpPr>
        <p:spPr>
          <a:xfrm flipV="1">
            <a:off x="6096000" y="488950"/>
            <a:ext cx="0" cy="609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609600"/>
            <a:ext cx="60071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9" y="609600"/>
            <a:ext cx="59817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60071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210300" y="76200"/>
            <a:ext cx="59817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2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6537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63207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453C024D-529B-493B-AC34-C3CC01D974E5}"/>
              </a:ext>
            </a:extLst>
          </p:cNvPr>
          <p:cNvSpPr>
            <a:spLocks noChangeAspect="1"/>
          </p:cNvSpPr>
          <p:nvPr userDrawn="1"/>
        </p:nvSpPr>
        <p:spPr>
          <a:xfrm>
            <a:off x="-17586" y="-4695099"/>
            <a:ext cx="12209585" cy="11622094"/>
          </a:xfrm>
          <a:custGeom>
            <a:avLst/>
            <a:gdLst/>
            <a:ahLst/>
            <a:cxnLst/>
            <a:rect l="l" t="t" r="r" b="b"/>
            <a:pathLst>
              <a:path w="6070600" h="5778500">
                <a:moveTo>
                  <a:pt x="0" y="0"/>
                </a:moveTo>
                <a:lnTo>
                  <a:pt x="6070600" y="0"/>
                </a:lnTo>
                <a:lnTo>
                  <a:pt x="6070600" y="5778500"/>
                </a:lnTo>
                <a:lnTo>
                  <a:pt x="0" y="5778500"/>
                </a:lnTo>
                <a:close/>
              </a:path>
            </a:pathLst>
          </a:custGeom>
          <a:blipFill>
            <a:blip r:embed="rId2"/>
            <a:stretch>
              <a:fillRect l="-34611" r="-34611"/>
            </a:stretch>
          </a:blipFill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6250038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F9FA4C-BF20-4F57-B84A-95E417D8A3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43200" y="2667000"/>
            <a:ext cx="6934200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IN" altLang="en-US" sz="2200" b="1" dirty="0">
                <a:solidFill>
                  <a:schemeClr val="bg1"/>
                </a:solidFill>
              </a:rPr>
              <a:t>END of UHV 2024 LAYOUTs</a:t>
            </a:r>
            <a:br>
              <a:rPr lang="en-IN" altLang="en-US" sz="2200" b="1" dirty="0">
                <a:solidFill>
                  <a:schemeClr val="bg1"/>
                </a:solidFill>
              </a:rPr>
            </a:br>
            <a:br>
              <a:rPr lang="en-IN" altLang="en-US" sz="2200" b="1" dirty="0">
                <a:solidFill>
                  <a:schemeClr val="bg1"/>
                </a:solidFill>
              </a:rPr>
            </a:br>
            <a:r>
              <a:rPr lang="en-IN" altLang="en-US" sz="2200" b="1" dirty="0">
                <a:solidFill>
                  <a:schemeClr val="bg1"/>
                </a:solidFill>
              </a:rPr>
              <a:t>Please delete all layouts BEYOND this layout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748910-1D56-467C-A01C-BB39F97284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16427"/>
            <a:ext cx="1166801" cy="12985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0DCD15-CEC0-4672-8294-FD3F7462AC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15" y="5416427"/>
            <a:ext cx="1295400" cy="129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5F0471-929A-4BB4-A19E-772543E12E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5416428"/>
            <a:ext cx="1295400" cy="1295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C64C13-CF46-49B8-A4F7-1FA37403E4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3036"/>
            <a:ext cx="1353315" cy="13716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A68518-6F17-4A48-A326-A13DEDDEAB3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51" y="143036"/>
            <a:ext cx="135331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6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>
            <a:extLst>
              <a:ext uri="{FF2B5EF4-FFF2-40B4-BE49-F238E27FC236}">
                <a16:creationId xmlns:a16="http://schemas.microsoft.com/office/drawing/2014/main" id="{0D2B7E86-506D-4E68-9D73-97E1C5B59A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500063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Rectangle 27">
            <a:extLst>
              <a:ext uri="{FF2B5EF4-FFF2-40B4-BE49-F238E27FC236}">
                <a16:creationId xmlns:a16="http://schemas.microsoft.com/office/drawing/2014/main" id="{D0C4E4A3-AE14-4974-A2A7-0DF69EAAE6A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572250"/>
            <a:ext cx="12192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1080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200" dirty="0">
              <a:solidFill>
                <a:schemeClr val="tx2"/>
              </a:solidFill>
            </a:endParaRPr>
          </a:p>
        </p:txBody>
      </p:sp>
      <p:sp>
        <p:nvSpPr>
          <p:cNvPr id="1028" name="Slide Number Placeholder 5">
            <a:extLst>
              <a:ext uri="{FF2B5EF4-FFF2-40B4-BE49-F238E27FC236}">
                <a16:creationId xmlns:a16="http://schemas.microsoft.com/office/drawing/2014/main" id="{33BFC403-55F2-4C1B-9D0D-0F5C432BE476}"/>
              </a:ext>
            </a:extLst>
          </p:cNvPr>
          <p:cNvSpPr txBox="1">
            <a:spLocks/>
          </p:cNvSpPr>
          <p:nvPr/>
        </p:nvSpPr>
        <p:spPr bwMode="auto">
          <a:xfrm>
            <a:off x="11620500" y="6572250"/>
            <a:ext cx="571500" cy="293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6181E06B-FA7B-492C-A902-5F4499CBD692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/>
          </a:p>
        </p:txBody>
      </p:sp>
      <p:grpSp>
        <p:nvGrpSpPr>
          <p:cNvPr id="1029" name="Group 6">
            <a:extLst>
              <a:ext uri="{FF2B5EF4-FFF2-40B4-BE49-F238E27FC236}">
                <a16:creationId xmlns:a16="http://schemas.microsoft.com/office/drawing/2014/main" id="{D83714BB-FBE7-4BC4-87FE-25D3BEBBF7B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64312"/>
            <a:ext cx="2786062" cy="369887"/>
            <a:chOff x="109537" y="6564867"/>
            <a:chExt cx="2786064" cy="369332"/>
          </a:xfrm>
        </p:grpSpPr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1874AE38-7905-4E8A-A501-2955970977F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4400" y="6564867"/>
              <a:ext cx="19812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100" dirty="0"/>
                <a:t>UHV Foundation (uhv.org.in)</a:t>
              </a:r>
            </a:p>
          </p:txBody>
        </p:sp>
        <p:pic>
          <p:nvPicPr>
            <p:cNvPr id="1031" name="Picture 9">
              <a:extLst>
                <a:ext uri="{FF2B5EF4-FFF2-40B4-BE49-F238E27FC236}">
                  <a16:creationId xmlns:a16="http://schemas.microsoft.com/office/drawing/2014/main" id="{48073802-837E-4F8E-9757-18554706D0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4">
              <a:extLst>
                <a:ext uri="{FF2B5EF4-FFF2-40B4-BE49-F238E27FC236}">
                  <a16:creationId xmlns:a16="http://schemas.microsoft.com/office/drawing/2014/main" id="{ADE328A2-42AD-436E-BBA8-B1E0A7ADA30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32" r:id="rId1"/>
    <p:sldLayoutId id="2147490837" r:id="rId2"/>
    <p:sldLayoutId id="2147490830" r:id="rId3"/>
    <p:sldLayoutId id="2147490829" r:id="rId4"/>
    <p:sldLayoutId id="2147490834" r:id="rId5"/>
    <p:sldLayoutId id="2147490833" r:id="rId6"/>
    <p:sldLayoutId id="2147490836" r:id="rId7"/>
    <p:sldLayoutId id="2147490835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bg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900113" indent="-212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146175" indent="-2444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VPE%20Harmony%20in%20Family.pp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VPE%20Right%20Understanding.ppt" TargetMode="External"/><Relationship Id="rId4" Type="http://schemas.openxmlformats.org/officeDocument/2006/relationships/hyperlink" Target="HVPE%20Brief%20about%20Physical%20facilities.ppt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VPE%20Harmony%20in%20Family.pp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VPE%20Right%20Understanding.ppt" TargetMode="External"/><Relationship Id="rId4" Type="http://schemas.openxmlformats.org/officeDocument/2006/relationships/hyperlink" Target="HVPE%20Brief%20about%20Physical%20facilities.ppt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1BA6296-9430-4C64-9F8B-3C5469258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900488"/>
            <a:ext cx="11049000" cy="369332"/>
          </a:xfrm>
        </p:spPr>
        <p:txBody>
          <a:bodyPr/>
          <a:lstStyle/>
          <a:p>
            <a:pPr algn="ctr"/>
            <a:r>
              <a:rPr lang="en-US" dirty="0"/>
              <a:t>Setting the correct priorities in life</a:t>
            </a:r>
          </a:p>
        </p:txBody>
      </p:sp>
      <p:sp>
        <p:nvSpPr>
          <p:cNvPr id="9218" name="Title 10">
            <a:extLst>
              <a:ext uri="{FF2B5EF4-FFF2-40B4-BE49-F238E27FC236}">
                <a16:creationId xmlns:a16="http://schemas.microsoft.com/office/drawing/2014/main" id="{FDC75725-C539-41AE-B7BC-A971516C063C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457200" indent="-457200" algn="ctr"/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UHV-I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Session 3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Basic Human Aspiration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its Fulfilment</a:t>
            </a:r>
            <a:endParaRPr lang="en-GB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A3C3B3BE-BAF0-4602-8CB6-78B40CFE1FD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Physical facility is Required…</a:t>
            </a:r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0DA11EC1-5B65-42E6-B366-0A48E5550636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Symbol" pitchFamily="18" charset="2"/>
              <a:buNone/>
            </a:pPr>
            <a:r>
              <a:rPr altLang="en-US"/>
              <a:t>When an animal has lack of </a:t>
            </a:r>
            <a:r>
              <a:rPr lang="en-GB" altLang="en-US"/>
              <a:t>physical facility</a:t>
            </a:r>
            <a:r>
              <a:rPr altLang="en-US"/>
              <a:t> it becomes uncomfortable, when it gets </a:t>
            </a:r>
            <a:r>
              <a:rPr lang="en-GB" altLang="en-US"/>
              <a:t>physical facility</a:t>
            </a:r>
            <a:r>
              <a:rPr altLang="en-US"/>
              <a:t> it becomes comfortable</a:t>
            </a:r>
          </a:p>
          <a:p>
            <a:pPr>
              <a:buFont typeface="Symbol" pitchFamily="18" charset="2"/>
              <a:buNone/>
            </a:pPr>
            <a:r>
              <a:rPr altLang="en-US"/>
              <a:t>Eg. When a cow gets a stomach-full of grass, it becomes comfortable, sits and chews the cud</a:t>
            </a:r>
          </a:p>
          <a:p>
            <a:pPr>
              <a:buFont typeface="Symbol" pitchFamily="18" charset="2"/>
              <a:buNone/>
            </a:pPr>
            <a:r>
              <a:rPr altLang="en-US" b="1">
                <a:solidFill>
                  <a:srgbClr val="1E00AA"/>
                </a:solidFill>
                <a:latin typeface="Kruti Dev 042" pitchFamily="2" charset="0"/>
              </a:rPr>
              <a:t>i’kq dks lqfo/kk dk vHkko gksrk gS] rks og ijs’kku gksrk gS] lqfo/kk fey tk, rks og vkjke esa vk tkrk gS] </a:t>
            </a:r>
            <a:r>
              <a:rPr altLang="en-US" b="1">
                <a:solidFill>
                  <a:srgbClr val="1E00AA"/>
                </a:solidFill>
                <a:latin typeface="Kruti Dev 042" pitchFamily="2" charset="0"/>
                <a:sym typeface="Symbol" panose="05050102010706020507" pitchFamily="18" charset="2"/>
              </a:rPr>
              <a:t></a:t>
            </a:r>
            <a:r>
              <a:rPr altLang="en-US" b="1">
                <a:solidFill>
                  <a:srgbClr val="1E00AA"/>
                </a:solidFill>
                <a:latin typeface="Kruti Dev 042" pitchFamily="2" charset="0"/>
              </a:rPr>
              <a:t>tSls isV Hkj ?kkl fey tk, rks xk; vkjke ls tqxkyh djrh gS</a:t>
            </a:r>
            <a:r>
              <a:rPr altLang="en-US" b="1">
                <a:solidFill>
                  <a:srgbClr val="1E00AA"/>
                </a:solidFill>
                <a:latin typeface="Kruti Dev 042" pitchFamily="2" charset="0"/>
                <a:sym typeface="Symbol" panose="05050102010706020507" pitchFamily="18" charset="2"/>
              </a:rPr>
              <a:t></a:t>
            </a:r>
            <a:r>
              <a:rPr altLang="en-US" b="1">
                <a:solidFill>
                  <a:srgbClr val="1E00AA"/>
                </a:solidFill>
                <a:latin typeface="Kruti Dev 042" pitchFamily="2" charset="0"/>
              </a:rPr>
              <a:t>A</a:t>
            </a:r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r>
              <a:rPr altLang="en-US"/>
              <a:t>When a human being has lack of </a:t>
            </a:r>
            <a:r>
              <a:rPr lang="en-GB" altLang="en-US"/>
              <a:t>physical facility</a:t>
            </a:r>
            <a:r>
              <a:rPr altLang="en-US"/>
              <a:t>, he becomes uncomfortable and unhappy</a:t>
            </a:r>
          </a:p>
          <a:p>
            <a:pPr>
              <a:buFont typeface="Symbol" pitchFamily="18" charset="2"/>
              <a:buNone/>
            </a:pPr>
            <a:r>
              <a:rPr altLang="en-US"/>
              <a:t>But once he gets the </a:t>
            </a:r>
            <a:r>
              <a:rPr lang="en-GB" altLang="en-US"/>
              <a:t>physical facility</a:t>
            </a:r>
            <a:r>
              <a:rPr altLang="en-US"/>
              <a:t>, he forgets about it and starts thinking about hundred other things</a:t>
            </a:r>
          </a:p>
          <a:p>
            <a:pPr>
              <a:buFont typeface="Symbol" pitchFamily="18" charset="2"/>
              <a:buNone/>
            </a:pPr>
            <a:r>
              <a:rPr altLang="en-US" b="1">
                <a:solidFill>
                  <a:srgbClr val="1E00AA"/>
                </a:solidFill>
                <a:latin typeface="Kruti Dev 042" pitchFamily="2" charset="0"/>
              </a:rPr>
              <a:t>euq”; dks lqfo/kk dk vHkko gksrk gS] rks og ijs’kku o nq%[kh gksrk gS]</a:t>
            </a:r>
          </a:p>
          <a:p>
            <a:pPr>
              <a:buFont typeface="Symbol" pitchFamily="18" charset="2"/>
              <a:buNone/>
            </a:pPr>
            <a:r>
              <a:rPr altLang="en-US" b="1">
                <a:solidFill>
                  <a:srgbClr val="1E00AA"/>
                </a:solidFill>
                <a:latin typeface="Kruti Dev 042" pitchFamily="2" charset="0"/>
              </a:rPr>
              <a:t>ijarq lqfo/kk fey tk, rks mlds ckjs rks Hkwy gh tkrk gS] mlds vykok lkS vkSj phtsa lkspus yxrk gSA</a:t>
            </a:r>
            <a:endParaRPr altLang="en-US" sz="2000" b="1">
              <a:solidFill>
                <a:srgbClr val="1E00AA"/>
              </a:solidFill>
              <a:latin typeface="Kruti Dev 042" pitchFamily="2" charset="0"/>
            </a:endParaRPr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r>
              <a:rPr altLang="en-US"/>
              <a:t>(E.g., Check for yourself if you feel happy every day that you are getting enough to eat?)</a:t>
            </a:r>
          </a:p>
          <a:p>
            <a:pPr>
              <a:buFont typeface="Symbol" pitchFamily="18" charset="2"/>
              <a:buNone/>
            </a:pPr>
            <a:r>
              <a:rPr altLang="en-US">
                <a:solidFill>
                  <a:srgbClr val="1E00AA"/>
                </a:solidFill>
                <a:latin typeface="Kruti Dev 042" pitchFamily="2" charset="0"/>
                <a:sym typeface="Symbol" panose="05050102010706020507" pitchFamily="18" charset="2"/>
              </a:rPr>
              <a:t></a:t>
            </a:r>
            <a:r>
              <a:rPr altLang="en-US" b="1">
                <a:solidFill>
                  <a:srgbClr val="1E00AA"/>
                </a:solidFill>
                <a:latin typeface="Kruti Dev 042" pitchFamily="2" charset="0"/>
              </a:rPr>
              <a:t>vki gh vius esa tkap dj ns[ksa] D;k vki bl ckr ij jkst [kq’k gksrs gSa fd vkidks isV Hkj Hkkstu fey jgk gS\</a:t>
            </a:r>
            <a:r>
              <a:rPr altLang="en-US">
                <a:solidFill>
                  <a:srgbClr val="1E00AA"/>
                </a:solidFill>
                <a:latin typeface="Kruti Dev 042" pitchFamily="2" charset="0"/>
                <a:sym typeface="Symbol" panose="05050102010706020507" pitchFamily="18" charset="2"/>
              </a:rPr>
              <a:t></a:t>
            </a:r>
            <a:endParaRPr altLang="en-US" sz="2400">
              <a:solidFill>
                <a:srgbClr val="1E00AA"/>
              </a:solidFill>
              <a:latin typeface="Kruti Dev 042" pitchFamily="2" charset="0"/>
              <a:sym typeface="Symbol" panose="05050102010706020507" pitchFamily="18" charset="2"/>
            </a:endParaRPr>
          </a:p>
          <a:p>
            <a:pPr>
              <a:buFont typeface="Symbol" pitchFamily="18" charset="2"/>
              <a:buNone/>
            </a:pPr>
            <a:endParaRPr altLang="en-US"/>
          </a:p>
        </p:txBody>
      </p:sp>
      <p:pic>
        <p:nvPicPr>
          <p:cNvPr id="25604" name="Picture 5">
            <a:extLst>
              <a:ext uri="{FF2B5EF4-FFF2-40B4-BE49-F238E27FC236}">
                <a16:creationId xmlns:a16="http://schemas.microsoft.com/office/drawing/2014/main" id="{5DC5F6AE-EC48-417D-A8D7-547325F5A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188" y="3962400"/>
            <a:ext cx="1166812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869B6BF0-AC02-4838-B896-9BEE132218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>
                <a:cs typeface="Arial" panose="020B0604020202020204" pitchFamily="34" charset="0"/>
              </a:rPr>
              <a:t>Something more is required (over and above physical facility)</a:t>
            </a:r>
            <a:endParaRPr lang="en-US" altLang="en-US"/>
          </a:p>
        </p:txBody>
      </p:sp>
      <p:sp>
        <p:nvSpPr>
          <p:cNvPr id="26627" name="Text Placeholder 2">
            <a:extLst>
              <a:ext uri="{FF2B5EF4-FFF2-40B4-BE49-F238E27FC236}">
                <a16:creationId xmlns:a16="http://schemas.microsoft.com/office/drawing/2014/main" id="{637433DF-BFF4-4DF8-9C50-A15E699EDC84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Symbol" pitchFamily="18" charset="2"/>
              <a:buNone/>
            </a:pPr>
            <a:r>
              <a:rPr lang="en-IN" altLang="en-US"/>
              <a:t>Physical facility is necessary for human being</a:t>
            </a:r>
          </a:p>
          <a:p>
            <a:pPr marL="0" indent="0">
              <a:buFont typeface="Symbol" pitchFamily="18" charset="2"/>
              <a:buNone/>
            </a:pPr>
            <a:r>
              <a:rPr lang="en-IN" altLang="en-US"/>
              <a:t>but</a:t>
            </a:r>
          </a:p>
          <a:p>
            <a:pPr marL="0" indent="0">
              <a:buFont typeface="Symbol" pitchFamily="18" charset="2"/>
              <a:buNone/>
            </a:pPr>
            <a:r>
              <a:rPr lang="en-IN" altLang="en-US"/>
              <a:t>something more is also required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1D385176-64A1-43F9-8DB2-4A277EFE8F1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>
                <a:cs typeface="Arial" panose="020B0604020202020204" pitchFamily="34" charset="0"/>
              </a:rPr>
              <a:t>To find out what else is required (over and above physical facility)</a:t>
            </a:r>
            <a:endParaRPr lang="en-GB" altLang="en-US"/>
          </a:p>
        </p:txBody>
      </p:sp>
      <p:sp>
        <p:nvSpPr>
          <p:cNvPr id="27651" name="Text Placeholder 2">
            <a:extLst>
              <a:ext uri="{FF2B5EF4-FFF2-40B4-BE49-F238E27FC236}">
                <a16:creationId xmlns:a16="http://schemas.microsoft.com/office/drawing/2014/main" id="{461CC36D-7402-42E5-BDB5-2F634336E4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Symbol" pitchFamily="18" charset="2"/>
              <a:buNone/>
            </a:pPr>
            <a:r>
              <a:rPr altLang="en-US"/>
              <a:t>Check: Is the unhappiness in our families</a:t>
            </a:r>
          </a:p>
          <a:p>
            <a:pPr lvl="1"/>
            <a:r>
              <a:rPr altLang="en-US" sz="2200"/>
              <a:t>More due to lack of </a:t>
            </a:r>
            <a:r>
              <a:rPr lang="en-GB" altLang="en-US" sz="2200"/>
              <a:t>physical facility</a:t>
            </a:r>
            <a:r>
              <a:rPr altLang="en-US" sz="2200"/>
              <a:t> or</a:t>
            </a:r>
          </a:p>
          <a:p>
            <a:pPr lvl="1"/>
            <a:r>
              <a:rPr altLang="en-US" sz="2200"/>
              <a:t>More due to lack of fulfillment in </a:t>
            </a:r>
            <a:r>
              <a:rPr lang="en-GB" altLang="en-US" sz="2200"/>
              <a:t>relationship</a:t>
            </a:r>
            <a:r>
              <a:rPr altLang="en-US" sz="2200"/>
              <a:t>?</a:t>
            </a:r>
          </a:p>
          <a:p>
            <a:pPr>
              <a:buFont typeface="Symbol" pitchFamily="18" charset="2"/>
              <a:buNone/>
            </a:pPr>
            <a:r>
              <a:rPr lang="en-GB" altLang="en-US" sz="2400" b="1">
                <a:solidFill>
                  <a:srgbClr val="1E00AA"/>
                </a:solidFill>
                <a:latin typeface="Kruti Dev 042" pitchFamily="2" charset="0"/>
              </a:rPr>
              <a:t>vkids ifjokj esa tks nq%[k gS] og lqfo/kk ds vHkko esa T;knk gS ;k laca/k dk fuokZg u gksus ds dkj.k T;knk gS\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DBFE0BA-9B53-4600-B7B2-BE2EF1C41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23537" r="20900" b="12950"/>
          <a:stretch>
            <a:fillRect/>
          </a:stretch>
        </p:blipFill>
        <p:spPr bwMode="auto">
          <a:xfrm>
            <a:off x="11141075" y="5494338"/>
            <a:ext cx="10509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EED85AF5-AA2B-46FE-9DFB-B379C2E4BBC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>
                <a:cs typeface="Arial" panose="020B0604020202020204" pitchFamily="34" charset="0"/>
              </a:rPr>
              <a:t>To find out what else is required (over and above physical facility)</a:t>
            </a:r>
            <a:endParaRPr lang="en-US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EA24C-CE19-447E-B231-0DB4C6D19C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Symbol" pitchFamily="18" charset="2"/>
              <a:buNone/>
            </a:pPr>
            <a:r>
              <a:rPr altLang="en-US"/>
              <a:t>How much time and effort are we investing:</a:t>
            </a:r>
          </a:p>
          <a:p>
            <a:pPr lvl="1"/>
            <a:r>
              <a:rPr altLang="en-US" sz="2200"/>
              <a:t>For physical facility</a:t>
            </a:r>
          </a:p>
          <a:p>
            <a:pPr lvl="1"/>
            <a:r>
              <a:rPr altLang="en-US" sz="2200"/>
              <a:t>For fulfillment in relationship</a:t>
            </a:r>
          </a:p>
          <a:p>
            <a:pPr>
              <a:buFont typeface="Symbol" pitchFamily="18" charset="2"/>
              <a:buNone/>
            </a:pP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vki lqfo/kk tqVkus ds fy, fdruk le; o iz;kl yxk jgs gSa vkSj laca/k dk fuokZg ds fy, fdruk le; o iz;kl yxk jgs gSa\</a:t>
            </a:r>
            <a:endParaRPr altLang="en-US" sz="2400" b="1"/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r>
              <a:rPr altLang="en-US"/>
              <a:t>The unhappiness is more due to lack of fulfillment in relationship</a:t>
            </a:r>
          </a:p>
          <a:p>
            <a:pPr>
              <a:buFont typeface="Symbol" pitchFamily="18" charset="2"/>
              <a:buNone/>
            </a:pPr>
            <a:r>
              <a:rPr altLang="en-US"/>
              <a:t>Most of the time and effort is spent for physical facility</a:t>
            </a:r>
          </a:p>
          <a:p>
            <a:pPr>
              <a:buFont typeface="Symbol" pitchFamily="18" charset="2"/>
              <a:buNone/>
            </a:pP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nq%[k laca/k dk fuokZg u gksus ds dkj.k T;knk gS( ijUrq] le; o iz;kl lqfo/kk ds fy, T;knk yxk;k tk jgk gS</a:t>
            </a:r>
            <a:endParaRPr altLang="en-US" b="1">
              <a:solidFill>
                <a:srgbClr val="1E00AA"/>
              </a:solidFill>
            </a:endParaRPr>
          </a:p>
          <a:p>
            <a:endParaRPr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E2CD93-0B0F-49EC-8443-4273CC4F6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23537" r="20900" b="12950"/>
          <a:stretch>
            <a:fillRect/>
          </a:stretch>
        </p:blipFill>
        <p:spPr bwMode="auto">
          <a:xfrm>
            <a:off x="11141075" y="5494338"/>
            <a:ext cx="10509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EE8C82D9-6969-4C66-B8B9-6D4F5D3124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For Human Being, Relationship is also Necessary</a:t>
            </a: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8C0950CA-D59D-44F7-AEBA-EDDBD9D7C7F1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Symbol" pitchFamily="18" charset="2"/>
              <a:buNone/>
            </a:pPr>
            <a:r>
              <a:rPr altLang="en-US"/>
              <a:t>For human being </a:t>
            </a:r>
            <a:r>
              <a:rPr lang="en-GB" altLang="en-US"/>
              <a:t>physical facility is</a:t>
            </a:r>
            <a:r>
              <a:rPr altLang="en-US"/>
              <a:t> necessary but relationship is also necessary</a:t>
            </a:r>
          </a:p>
          <a:p>
            <a:pPr>
              <a:buFont typeface="Symbol" pitchFamily="18" charset="2"/>
              <a:buNone/>
            </a:pP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ekuo ds fy, lqfo/kk vko’;d gS] ijarq laca/k Hkh vko’;d gSA</a:t>
            </a:r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r>
              <a:rPr lang="en-GB" altLang="en-US"/>
              <a:t>O</a:t>
            </a:r>
            <a:r>
              <a:rPr altLang="en-US"/>
              <a:t>n examining carefully, we find that this is a fundamental difference between animals and human being</a:t>
            </a:r>
          </a:p>
          <a:p>
            <a:pPr>
              <a:buFont typeface="Symbol" pitchFamily="18" charset="2"/>
              <a:buNone/>
            </a:pP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/;ku ls ns[ksa rks ekuo o i’kq ds chp ;g ,d ewyHkwr varj gSA</a:t>
            </a:r>
          </a:p>
          <a:p>
            <a:pPr>
              <a:buFont typeface="Symbol" pitchFamily="18" charset="2"/>
              <a:buNone/>
            </a:pPr>
            <a:endParaRPr altLang="en-US" sz="2400">
              <a:solidFill>
                <a:srgbClr val="1E00AA"/>
              </a:solidFill>
              <a:latin typeface="Kruti Dev 042" pitchFamily="2" charset="0"/>
            </a:endParaRPr>
          </a:p>
          <a:p>
            <a:pPr>
              <a:buFont typeface="Symbol" pitchFamily="18" charset="2"/>
              <a:buNone/>
            </a:pPr>
            <a:r>
              <a:rPr altLang="en-US"/>
              <a:t>Physical facility is necessary for animals and necessary for human being also</a:t>
            </a:r>
          </a:p>
          <a:p>
            <a:pPr>
              <a:buFont typeface="Symbol" pitchFamily="18" charset="2"/>
              <a:buNone/>
            </a:pP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lqfo/kk i’kq ds fy, vko’;d gS] euq”; ds fy, Hkh vko’;d gSA </a:t>
            </a:r>
            <a:endParaRPr altLang="en-US" b="1"/>
          </a:p>
          <a:p>
            <a:pPr>
              <a:buFont typeface="Symbol" pitchFamily="18" charset="2"/>
              <a:buNone/>
            </a:pPr>
            <a:r>
              <a:rPr altLang="en-US"/>
              <a:t>However, </a:t>
            </a: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ijarq]</a:t>
            </a:r>
            <a:endParaRPr altLang="en-US" b="1"/>
          </a:p>
          <a:p>
            <a:pPr>
              <a:buFont typeface="Symbol" pitchFamily="18" charset="2"/>
              <a:buNone/>
            </a:pPr>
            <a:r>
              <a:rPr altLang="en-US"/>
              <a:t>For animals </a:t>
            </a:r>
            <a:r>
              <a:rPr lang="en-GB" altLang="en-US"/>
              <a:t>physical facility is</a:t>
            </a:r>
            <a:r>
              <a:rPr altLang="en-US"/>
              <a:t> necessary as well as largely </a:t>
            </a:r>
            <a:r>
              <a:rPr lang="en-GB" altLang="en-US"/>
              <a:t>adequate</a:t>
            </a:r>
            <a:endParaRPr altLang="en-US"/>
          </a:p>
          <a:p>
            <a:pPr>
              <a:buFont typeface="Symbol" pitchFamily="18" charset="2"/>
              <a:buNone/>
            </a:pP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i’kq ds fy, lqfo/kk vko’;d Hkh gS vkSj iw.kZ Hkh gS]</a:t>
            </a:r>
          </a:p>
          <a:p>
            <a:pPr>
              <a:buFont typeface="Symbol" pitchFamily="18" charset="2"/>
              <a:buNone/>
            </a:pPr>
            <a:r>
              <a:rPr altLang="en-US"/>
              <a:t>For human being </a:t>
            </a:r>
            <a:r>
              <a:rPr lang="en-GB" altLang="en-US"/>
              <a:t>physical facility is</a:t>
            </a:r>
            <a:r>
              <a:rPr altLang="en-US"/>
              <a:t> necessary but not </a:t>
            </a:r>
            <a:r>
              <a:rPr lang="en-GB" altLang="en-US"/>
              <a:t>adequate</a:t>
            </a:r>
          </a:p>
          <a:p>
            <a:pPr>
              <a:buFont typeface="Symbol" pitchFamily="18" charset="2"/>
              <a:buNone/>
            </a:pP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euq”; ds fy, Hkh lqfo/kk vko’;d gS ij iw.kZ ugha gSA </a:t>
            </a:r>
            <a:endParaRPr altLang="en-US" sz="2000" b="1">
              <a:solidFill>
                <a:srgbClr val="1E00AA"/>
              </a:solidFill>
              <a:latin typeface="Kruti Dev 042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9F06DBC-388C-4B8F-B727-EAD529C2325D}"/>
              </a:ext>
            </a:extLst>
          </p:cNvPr>
          <p:cNvSpPr/>
          <p:nvPr/>
        </p:nvSpPr>
        <p:spPr bwMode="auto">
          <a:xfrm>
            <a:off x="2438400" y="1828800"/>
            <a:ext cx="2514600" cy="2743200"/>
          </a:xfrm>
          <a:prstGeom prst="rect">
            <a:avLst/>
          </a:prstGeom>
          <a:solidFill>
            <a:srgbClr val="4B00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RELATIONSHIP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defRPr/>
            </a:pPr>
            <a:r>
              <a:rPr lang="en-US" sz="3600" b="1" dirty="0" err="1">
                <a:solidFill>
                  <a:prstClr val="white"/>
                </a:solidFill>
                <a:latin typeface="Kruti Dev 042" pitchFamily="2" charset="0"/>
              </a:rPr>
              <a:t>laca</a:t>
            </a:r>
            <a:r>
              <a:rPr lang="en-US" sz="3600" b="1" dirty="0">
                <a:solidFill>
                  <a:prstClr val="white"/>
                </a:solidFill>
                <a:latin typeface="Kruti Dev 042" pitchFamily="2" charset="0"/>
              </a:rPr>
              <a:t>/k</a:t>
            </a:r>
            <a:endParaRPr lang="en-US" sz="3600" b="1" i="1" dirty="0">
              <a:solidFill>
                <a:prstClr val="white"/>
              </a:solidFill>
              <a:cs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with human being</a:t>
            </a:r>
            <a:endParaRPr lang="en-US" sz="2400" b="1" i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E24D820-0023-477E-829E-3CA8DBD85812}"/>
              </a:ext>
            </a:extLst>
          </p:cNvPr>
          <p:cNvSpPr/>
          <p:nvPr/>
        </p:nvSpPr>
        <p:spPr bwMode="auto">
          <a:xfrm>
            <a:off x="5410200" y="1809750"/>
            <a:ext cx="2667000" cy="276225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PHYSICAL FACILITY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defRPr/>
            </a:pPr>
            <a:r>
              <a:rPr lang="en-US" sz="3600" b="1" dirty="0" err="1">
                <a:solidFill>
                  <a:prstClr val="white"/>
                </a:solidFill>
                <a:latin typeface="Kruti Dev 042" pitchFamily="2" charset="0"/>
              </a:rPr>
              <a:t>lqfo</a:t>
            </a:r>
            <a:r>
              <a:rPr lang="en-US" sz="3600" b="1" dirty="0">
                <a:solidFill>
                  <a:prstClr val="white"/>
                </a:solidFill>
                <a:latin typeface="Kruti Dev 042" pitchFamily="2" charset="0"/>
              </a:rPr>
              <a:t>/</a:t>
            </a:r>
            <a:r>
              <a:rPr lang="en-US" sz="3600" b="1" dirty="0" err="1">
                <a:solidFill>
                  <a:prstClr val="white"/>
                </a:solidFill>
                <a:latin typeface="Kruti Dev 042" pitchFamily="2" charset="0"/>
              </a:rPr>
              <a:t>kk</a:t>
            </a:r>
            <a:endParaRPr lang="en-US" sz="3600" b="1" dirty="0">
              <a:solidFill>
                <a:prstClr val="white"/>
              </a:solidFill>
              <a:latin typeface="Kruti Dev 042" pitchFamily="2" charset="0"/>
              <a:cs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With nature</a:t>
            </a:r>
          </a:p>
        </p:txBody>
      </p:sp>
      <p:sp>
        <p:nvSpPr>
          <p:cNvPr id="30724" name="TextBox 26">
            <a:extLst>
              <a:ext uri="{FF2B5EF4-FFF2-40B4-BE49-F238E27FC236}">
                <a16:creationId xmlns:a16="http://schemas.microsoft.com/office/drawing/2014/main" id="{6B53AFF8-13BB-467C-9F1D-F0FCC13EC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3486150"/>
            <a:ext cx="2362200" cy="923925"/>
          </a:xfrm>
          <a:prstGeom prst="rect">
            <a:avLst/>
          </a:prstGeom>
          <a:solidFill>
            <a:srgbClr val="4B00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u="sng">
                <a:solidFill>
                  <a:srgbClr val="FFFFFF"/>
                </a:solidFill>
              </a:rPr>
              <a:t>For human beings:</a:t>
            </a:r>
          </a:p>
          <a:p>
            <a:pPr eaLnBrk="1" hangingPunct="1"/>
            <a:r>
              <a:rPr lang="en-US" altLang="en-US" b="1">
                <a:solidFill>
                  <a:srgbClr val="FFFFFF"/>
                </a:solidFill>
              </a:rPr>
              <a:t>necessary but not</a:t>
            </a:r>
          </a:p>
          <a:p>
            <a:pPr eaLnBrk="1" hangingPunct="1"/>
            <a:r>
              <a:rPr lang="en-US" altLang="en-US" b="1">
                <a:solidFill>
                  <a:srgbClr val="FFFFFF"/>
                </a:solidFill>
              </a:rPr>
              <a:t>adequate</a:t>
            </a:r>
            <a:endParaRPr lang="en-GB" altLang="en-US" b="1">
              <a:solidFill>
                <a:srgbClr val="FFFFFF"/>
              </a:solidFill>
            </a:endParaRPr>
          </a:p>
        </p:txBody>
      </p:sp>
      <p:sp>
        <p:nvSpPr>
          <p:cNvPr id="30725" name="TextBox 27">
            <a:extLst>
              <a:ext uri="{FF2B5EF4-FFF2-40B4-BE49-F238E27FC236}">
                <a16:creationId xmlns:a16="http://schemas.microsoft.com/office/drawing/2014/main" id="{5A59DB3E-CC7F-4985-AA18-E33E9EFB7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1813" y="1590675"/>
            <a:ext cx="2363787" cy="9239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u="sng">
                <a:solidFill>
                  <a:srgbClr val="FFFFFF"/>
                </a:solidFill>
              </a:rPr>
              <a:t>For animals:</a:t>
            </a:r>
          </a:p>
          <a:p>
            <a:pPr eaLnBrk="1" hangingPunct="1"/>
            <a:r>
              <a:rPr lang="en-US" altLang="en-US" b="1">
                <a:solidFill>
                  <a:srgbClr val="FFFFFF"/>
                </a:solidFill>
              </a:rPr>
              <a:t>necessary &amp; largely adequate</a:t>
            </a:r>
            <a:endParaRPr lang="en-GB" altLang="en-US" b="1">
              <a:solidFill>
                <a:srgbClr val="FFFFFF"/>
              </a:solidFill>
            </a:endParaRPr>
          </a:p>
        </p:txBody>
      </p:sp>
      <p:sp>
        <p:nvSpPr>
          <p:cNvPr id="30726" name="TextBox 26">
            <a:extLst>
              <a:ext uri="{FF2B5EF4-FFF2-40B4-BE49-F238E27FC236}">
                <a16:creationId xmlns:a16="http://schemas.microsoft.com/office/drawing/2014/main" id="{6E410B8F-5EE4-4187-AC4B-BE53287E4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4410075"/>
            <a:ext cx="2362200" cy="923925"/>
          </a:xfrm>
          <a:prstGeom prst="rect">
            <a:avLst/>
          </a:prstGeom>
          <a:solidFill>
            <a:srgbClr val="4B00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u="sng">
                <a:solidFill>
                  <a:srgbClr val="FFFFFF"/>
                </a:solidFill>
                <a:latin typeface="Kruti Dev 042" pitchFamily="2" charset="0"/>
              </a:rPr>
              <a:t>ekuo ds fy,</a:t>
            </a:r>
          </a:p>
          <a:p>
            <a:pPr eaLnBrk="1" hangingPunct="1"/>
            <a:r>
              <a:rPr lang="en-US" altLang="en-US" b="1">
                <a:solidFill>
                  <a:srgbClr val="FFFFFF"/>
                </a:solidFill>
                <a:latin typeface="Kruti Dev 042" pitchFamily="2" charset="0"/>
              </a:rPr>
              <a:t>vko’;d</a:t>
            </a:r>
          </a:p>
          <a:p>
            <a:pPr eaLnBrk="1" hangingPunct="1"/>
            <a:r>
              <a:rPr lang="en-US" altLang="en-US" b="1">
                <a:solidFill>
                  <a:srgbClr val="FFFFFF"/>
                </a:solidFill>
                <a:latin typeface="Kruti Dev 042" pitchFamily="2" charset="0"/>
              </a:rPr>
              <a:t>ijarq iw.kZ ugha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727" name="TextBox 27">
            <a:extLst>
              <a:ext uri="{FF2B5EF4-FFF2-40B4-BE49-F238E27FC236}">
                <a16:creationId xmlns:a16="http://schemas.microsoft.com/office/drawing/2014/main" id="{426B4432-C0B6-48B2-8963-C1B944D73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1813" y="2505075"/>
            <a:ext cx="2363787" cy="9239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u="sng">
                <a:solidFill>
                  <a:srgbClr val="FFFFFF"/>
                </a:solidFill>
                <a:latin typeface="Kruti Dev 042" pitchFamily="2" charset="0"/>
              </a:rPr>
              <a:t>i’kq ds fy, </a:t>
            </a:r>
          </a:p>
          <a:p>
            <a:pPr eaLnBrk="1" hangingPunct="1"/>
            <a:r>
              <a:rPr lang="en-US" altLang="en-US" b="1">
                <a:solidFill>
                  <a:srgbClr val="FFFFFF"/>
                </a:solidFill>
                <a:latin typeface="Kruti Dev 042" pitchFamily="2" charset="0"/>
              </a:rPr>
              <a:t>vko’;d</a:t>
            </a:r>
          </a:p>
          <a:p>
            <a:pPr eaLnBrk="1" hangingPunct="1"/>
            <a:r>
              <a:rPr lang="en-US" altLang="en-US" b="1">
                <a:solidFill>
                  <a:srgbClr val="FFFFFF"/>
                </a:solidFill>
                <a:latin typeface="Kruti Dev 042" pitchFamily="2" charset="0"/>
              </a:rPr>
              <a:t>,oa iw.kZ</a:t>
            </a:r>
            <a:endParaRPr lang="en-GB" altLang="en-US" b="1">
              <a:solidFill>
                <a:srgbClr val="FFFFFF"/>
              </a:solidFill>
            </a:endParaRPr>
          </a:p>
        </p:txBody>
      </p:sp>
      <p:sp>
        <p:nvSpPr>
          <p:cNvPr id="30728" name="Title 7">
            <a:extLst>
              <a:ext uri="{FF2B5EF4-FFF2-40B4-BE49-F238E27FC236}">
                <a16:creationId xmlns:a16="http://schemas.microsoft.com/office/drawing/2014/main" id="{3D1EBA95-FC44-4DB8-8012-EAF8072A81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000">
                <a:cs typeface="Arial" panose="020B0604020202020204" pitchFamily="34" charset="0"/>
              </a:rPr>
              <a:t>In Addition to Physical Facility, Relationship is Necessary for Human Being</a:t>
            </a:r>
            <a:endParaRPr lang="en-GB" altLang="en-US"/>
          </a:p>
        </p:txBody>
      </p:sp>
      <p:sp>
        <p:nvSpPr>
          <p:cNvPr id="30729" name="Text Placeholder 8">
            <a:extLst>
              <a:ext uri="{FF2B5EF4-FFF2-40B4-BE49-F238E27FC236}">
                <a16:creationId xmlns:a16="http://schemas.microsoft.com/office/drawing/2014/main" id="{7A9E90E0-3275-44D6-A1F1-F06A85758F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Symbol" pitchFamily="18" charset="2"/>
              <a:buNone/>
            </a:pPr>
            <a:r>
              <a:rPr altLang="en-US" sz="2000"/>
              <a:t>For human beings physical facility is necessary but relationship is also necessary</a:t>
            </a:r>
          </a:p>
          <a:p>
            <a:pPr>
              <a:buFont typeface="Symbol" pitchFamily="18" charset="2"/>
              <a:buNone/>
            </a:pPr>
            <a:r>
              <a:rPr altLang="en-US" sz="2000" b="1">
                <a:solidFill>
                  <a:srgbClr val="1E00AA"/>
                </a:solidFill>
                <a:latin typeface="Kruti Dev 042" pitchFamily="2" charset="0"/>
              </a:rPr>
              <a:t>ekuo ds fy, lqfo/kk Hkh vko’;d gS] ijarq laca/k Hkh vko’;d gSA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86A35415-C4C1-4036-8BD4-DE56139AA6D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Although we may have Recognised the need for Relationship…</a:t>
            </a:r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id="{85C248FF-583C-46D9-8BE2-BC2CE0D0B1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Symbol" pitchFamily="18" charset="2"/>
              <a:buNone/>
            </a:pPr>
            <a:r>
              <a:rPr altLang="en-US"/>
              <a:t>We do get into </a:t>
            </a:r>
            <a:r>
              <a:rPr altLang="en-US">
                <a:solidFill>
                  <a:srgbClr val="FF0000"/>
                </a:solidFill>
              </a:rPr>
              <a:t>arguments, opposition and fights</a:t>
            </a:r>
            <a:r>
              <a:rPr altLang="en-US"/>
              <a:t>… even in the family, with close friends, with colleagues at work… in the marketplace…</a:t>
            </a:r>
          </a:p>
          <a:p>
            <a:pPr>
              <a:buFont typeface="Symbol" pitchFamily="18" charset="2"/>
              <a:buNone/>
            </a:pPr>
            <a:endParaRPr altLang="en-US" sz="1000"/>
          </a:p>
          <a:p>
            <a:pPr>
              <a:buFont typeface="Symbol" pitchFamily="18" charset="2"/>
              <a:buNone/>
            </a:pPr>
            <a:r>
              <a:rPr altLang="en-US"/>
              <a:t>Every time we have a fight, we want to resolve it…</a:t>
            </a:r>
          </a:p>
          <a:p>
            <a:pPr>
              <a:buFont typeface="Symbol" pitchFamily="18" charset="2"/>
              <a:buNone/>
            </a:pPr>
            <a:r>
              <a:rPr altLang="en-US"/>
              <a:t>We say sorry, patch up and promise not to fight in future		but…</a:t>
            </a:r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r>
              <a:rPr altLang="en-US"/>
              <a:t>Even though we don’t want to, a fight does take place once again</a:t>
            </a:r>
          </a:p>
          <a:p>
            <a:pPr>
              <a:buFont typeface="Symbol" pitchFamily="18" charset="2"/>
              <a:buNone/>
            </a:pPr>
            <a:r>
              <a:rPr altLang="en-US"/>
              <a:t>  </a:t>
            </a:r>
            <a:r>
              <a:rPr altLang="en-US">
                <a:solidFill>
                  <a:srgbClr val="FF0000"/>
                </a:solidFill>
              </a:rPr>
              <a:t>(we want the other to improve… and the other wants us to improve…)</a:t>
            </a:r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r>
              <a:rPr altLang="en-US"/>
              <a:t>Is this happening?</a:t>
            </a:r>
          </a:p>
          <a:p>
            <a:pPr>
              <a:buFont typeface="Symbol" pitchFamily="18" charset="2"/>
              <a:buNone/>
            </a:pPr>
            <a:r>
              <a:rPr lang="en-IN" altLang="en-US"/>
              <a:t>Are incidences of reaction… not speaking to the other… arguments… debates… divorce… increasing or decreasing?</a:t>
            </a:r>
          </a:p>
          <a:p>
            <a:pPr>
              <a:buFont typeface="Symbol" pitchFamily="18" charset="2"/>
              <a:buNone/>
            </a:pPr>
            <a:r>
              <a:rPr altLang="en-US">
                <a:solidFill>
                  <a:srgbClr val="0000FF"/>
                </a:solidFill>
              </a:rPr>
              <a:t>Explore your close relationships – in the family, with friends, in the workplace, in the society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D5112B-272E-4780-A7A5-5EB2FACB7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673" y="6183868"/>
            <a:ext cx="6840327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  <a:defRPr/>
            </a:pPr>
            <a:r>
              <a:rPr lang="en-IN" altLang="en-US" dirty="0">
                <a:solidFill>
                  <a:prstClr val="white"/>
                </a:solidFill>
              </a:rPr>
              <a:t>In spite of our acceptance for relationship, why is it happening?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07155E-ABB7-42F9-BAF3-12D8A45B2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23537" r="20900" b="12950"/>
          <a:stretch>
            <a:fillRect/>
          </a:stretch>
        </p:blipFill>
        <p:spPr bwMode="auto">
          <a:xfrm>
            <a:off x="11141075" y="5494338"/>
            <a:ext cx="10509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CFAB8B6E-10E1-4E9E-A457-32CE5D3B1F3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Let’s check our Perspective about Relationship</a:t>
            </a:r>
          </a:p>
        </p:txBody>
      </p:sp>
      <p:sp>
        <p:nvSpPr>
          <p:cNvPr id="47107" name="Text Placeholder 2">
            <a:extLst>
              <a:ext uri="{FF2B5EF4-FFF2-40B4-BE49-F238E27FC236}">
                <a16:creationId xmlns:a16="http://schemas.microsoft.com/office/drawing/2014/main" id="{50E406D8-6237-4862-819F-159A2F13098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Font typeface="Symbol" pitchFamily="18" charset="2"/>
              <a:buNone/>
              <a:defRPr/>
            </a:pPr>
            <a:r>
              <a:rPr altLang="en-US"/>
              <a:t>Let us find out if</a:t>
            </a:r>
          </a:p>
          <a:p>
            <a:pPr marL="685800" lvl="1" indent="-457200">
              <a:buFont typeface="Calibri" panose="020F0502020204030204" pitchFamily="34" charset="0"/>
              <a:buAutoNum type="arabicPeriod"/>
              <a:defRPr/>
            </a:pPr>
            <a:r>
              <a:rPr altLang="en-US" sz="2200"/>
              <a:t>We want to live in relationship (harmony) with others or</a:t>
            </a:r>
          </a:p>
          <a:p>
            <a:pPr marL="685800" lvl="1" indent="-457200">
              <a:buFont typeface="Calibri" panose="020F0502020204030204" pitchFamily="34" charset="0"/>
              <a:buAutoNum type="arabicPeriod"/>
              <a:defRPr/>
            </a:pPr>
            <a:r>
              <a:rPr altLang="en-US" sz="2200"/>
              <a:t>We want to live in opposition with others or </a:t>
            </a:r>
          </a:p>
          <a:p>
            <a:pPr marL="685800" lvl="1" indent="-457200">
              <a:buFont typeface="Calibri" panose="020F0502020204030204" pitchFamily="34" charset="0"/>
              <a:buAutoNum type="arabicPeriod"/>
              <a:defRPr/>
            </a:pPr>
            <a:r>
              <a:rPr altLang="en-US" sz="2200"/>
              <a:t>We believe living has to be necessarily in opposition with others, i.e. </a:t>
            </a:r>
            <a:r>
              <a:rPr lang="en-GB" altLang="en-US" sz="2200"/>
              <a:t>T</a:t>
            </a:r>
            <a:r>
              <a:rPr altLang="en-US" sz="2200"/>
              <a:t>here is 'struggle for survival' ,  ‘survival of the fittest’ and  check if we feel happy living this way?</a:t>
            </a:r>
          </a:p>
          <a:p>
            <a:pPr>
              <a:lnSpc>
                <a:spcPct val="90000"/>
              </a:lnSpc>
              <a:buFont typeface="Symbol" pitchFamily="18" charset="2"/>
              <a:buNone/>
              <a:defRPr/>
            </a:pPr>
            <a:endParaRPr altLang="en-US" sz="2400" b="1">
              <a:solidFill>
                <a:srgbClr val="1E00AA"/>
              </a:solidFill>
              <a:latin typeface="Kruti Dev 042" pitchFamily="2" charset="0"/>
            </a:endParaRPr>
          </a:p>
          <a:p>
            <a:pPr>
              <a:lnSpc>
                <a:spcPct val="90000"/>
              </a:lnSpc>
              <a:buFont typeface="Symbol" pitchFamily="18" charset="2"/>
              <a:buNone/>
              <a:defRPr/>
            </a:pPr>
            <a:r>
              <a:rPr altLang="en-US" sz="2400" b="1" err="1">
                <a:solidFill>
                  <a:srgbClr val="1E00AA"/>
                </a:solidFill>
                <a:latin typeface="Kruti Dev 042" pitchFamily="2" charset="0"/>
              </a:rPr>
              <a:t>vki</a:t>
            </a: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altLang="en-US" sz="2400" b="1" err="1">
                <a:solidFill>
                  <a:srgbClr val="1E00AA"/>
                </a:solidFill>
                <a:latin typeface="Kruti Dev 042" pitchFamily="2" charset="0"/>
              </a:rPr>
              <a:t>gh</a:t>
            </a: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altLang="en-US" sz="2400" b="1" err="1">
                <a:solidFill>
                  <a:srgbClr val="1E00AA"/>
                </a:solidFill>
                <a:latin typeface="Kruti Dev 042" pitchFamily="2" charset="0"/>
              </a:rPr>
              <a:t>vius</a:t>
            </a: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altLang="en-US" sz="2400" b="1" err="1">
                <a:solidFill>
                  <a:srgbClr val="1E00AA"/>
                </a:solidFill>
                <a:latin typeface="Kruti Dev 042" pitchFamily="2" charset="0"/>
              </a:rPr>
              <a:t>esa</a:t>
            </a: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altLang="en-US" sz="2400" b="1" err="1">
                <a:solidFill>
                  <a:srgbClr val="1E00AA"/>
                </a:solidFill>
                <a:latin typeface="Kruti Dev 042" pitchFamily="2" charset="0"/>
              </a:rPr>
              <a:t>tkap</a:t>
            </a: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altLang="en-US" sz="2400" b="1" err="1">
                <a:solidFill>
                  <a:srgbClr val="1E00AA"/>
                </a:solidFill>
                <a:latin typeface="Kruti Dev 042" pitchFamily="2" charset="0"/>
              </a:rPr>
              <a:t>dj</a:t>
            </a: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 ns[</a:t>
            </a:r>
            <a:r>
              <a:rPr altLang="en-US" sz="2400" b="1" err="1">
                <a:solidFill>
                  <a:srgbClr val="1E00AA"/>
                </a:solidFill>
                <a:latin typeface="Kruti Dev 042" pitchFamily="2" charset="0"/>
              </a:rPr>
              <a:t>ksa</a:t>
            </a: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]</a:t>
            </a:r>
          </a:p>
          <a:p>
            <a:pPr>
              <a:lnSpc>
                <a:spcPct val="90000"/>
              </a:lnSpc>
              <a:buFont typeface="Symbol" pitchFamily="18" charset="2"/>
              <a:buNone/>
              <a:defRPr/>
            </a:pP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1- </a:t>
            </a:r>
            <a:r>
              <a:rPr altLang="en-US" sz="2400" b="1" err="1">
                <a:solidFill>
                  <a:srgbClr val="1E00AA"/>
                </a:solidFill>
                <a:latin typeface="Kruti Dev 042" pitchFamily="2" charset="0"/>
              </a:rPr>
              <a:t>vkidh</a:t>
            </a: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altLang="en-US" sz="2400" b="1" err="1">
                <a:solidFill>
                  <a:srgbClr val="1E00AA"/>
                </a:solidFill>
                <a:latin typeface="Kruti Dev 042" pitchFamily="2" charset="0"/>
              </a:rPr>
              <a:t>pkguk</a:t>
            </a: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altLang="en-US" sz="2400" b="1" err="1">
                <a:solidFill>
                  <a:srgbClr val="1E00AA"/>
                </a:solidFill>
                <a:latin typeface="Kruti Dev 042" pitchFamily="2" charset="0"/>
              </a:rPr>
              <a:t>laca</a:t>
            </a: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/</a:t>
            </a:r>
            <a:r>
              <a:rPr altLang="en-US" sz="2400" b="1" err="1">
                <a:solidFill>
                  <a:srgbClr val="1E00AA"/>
                </a:solidFill>
                <a:latin typeface="Kruti Dev 042" pitchFamily="2" charset="0"/>
              </a:rPr>
              <a:t>kiwoZd</a:t>
            </a: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 thus dh </a:t>
            </a:r>
            <a:r>
              <a:rPr altLang="en-US" sz="2400" b="1" err="1">
                <a:solidFill>
                  <a:srgbClr val="1E00AA"/>
                </a:solidFill>
                <a:latin typeface="Kruti Dev 042" pitchFamily="2" charset="0"/>
              </a:rPr>
              <a:t>gS</a:t>
            </a: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 ;k</a:t>
            </a:r>
          </a:p>
          <a:p>
            <a:pPr>
              <a:lnSpc>
                <a:spcPct val="90000"/>
              </a:lnSpc>
              <a:buFont typeface="Symbol" pitchFamily="18" charset="2"/>
              <a:buNone/>
              <a:defRPr/>
            </a:pP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2- </a:t>
            </a:r>
            <a:r>
              <a:rPr altLang="en-US" sz="2400" b="1" err="1">
                <a:solidFill>
                  <a:srgbClr val="1E00AA"/>
                </a:solidFill>
                <a:latin typeface="Kruti Dev 042" pitchFamily="2" charset="0"/>
              </a:rPr>
              <a:t>vkidh</a:t>
            </a: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altLang="en-US" sz="2400" b="1" err="1">
                <a:solidFill>
                  <a:srgbClr val="1E00AA"/>
                </a:solidFill>
                <a:latin typeface="Kruti Dev 042" pitchFamily="2" charset="0"/>
              </a:rPr>
              <a:t>pkguk</a:t>
            </a: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altLang="en-US" sz="2400" b="1" err="1">
                <a:solidFill>
                  <a:srgbClr val="1E00AA"/>
                </a:solidFill>
                <a:latin typeface="Kruti Dev 042" pitchFamily="2" charset="0"/>
              </a:rPr>
              <a:t>fojks</a:t>
            </a: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/</a:t>
            </a:r>
            <a:r>
              <a:rPr altLang="en-US" sz="2400" b="1" err="1">
                <a:solidFill>
                  <a:srgbClr val="1E00AA"/>
                </a:solidFill>
                <a:latin typeface="Kruti Dev 042" pitchFamily="2" charset="0"/>
              </a:rPr>
              <a:t>kiwoZd</a:t>
            </a: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 thus dh </a:t>
            </a:r>
            <a:r>
              <a:rPr altLang="en-US" sz="2400" b="1" err="1">
                <a:solidFill>
                  <a:srgbClr val="1E00AA"/>
                </a:solidFill>
                <a:latin typeface="Kruti Dev 042" pitchFamily="2" charset="0"/>
              </a:rPr>
              <a:t>gS</a:t>
            </a: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 ;k</a:t>
            </a:r>
          </a:p>
          <a:p>
            <a:pPr>
              <a:lnSpc>
                <a:spcPct val="90000"/>
              </a:lnSpc>
              <a:buFont typeface="Symbol" pitchFamily="18" charset="2"/>
              <a:buNone/>
              <a:defRPr/>
            </a:pP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3- </a:t>
            </a:r>
            <a:r>
              <a:rPr altLang="en-US" sz="2400" b="1" err="1">
                <a:solidFill>
                  <a:srgbClr val="1E00AA"/>
                </a:solidFill>
                <a:latin typeface="Kruti Dev 042" pitchFamily="2" charset="0"/>
              </a:rPr>
              <a:t>vkius</a:t>
            </a: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altLang="en-US" sz="2400" b="1" err="1">
                <a:solidFill>
                  <a:srgbClr val="1E00AA"/>
                </a:solidFill>
                <a:latin typeface="Kruti Dev 042" pitchFamily="2" charset="0"/>
              </a:rPr>
              <a:t>eku</a:t>
            </a: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 j[kk </a:t>
            </a:r>
            <a:r>
              <a:rPr altLang="en-US" sz="2400" b="1" err="1">
                <a:solidFill>
                  <a:srgbClr val="1E00AA"/>
                </a:solidFill>
                <a:latin typeface="Kruti Dev 042" pitchFamily="2" charset="0"/>
              </a:rPr>
              <a:t>gS</a:t>
            </a: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altLang="en-US" sz="2400" b="1" err="1">
                <a:solidFill>
                  <a:srgbClr val="1E00AA"/>
                </a:solidFill>
                <a:latin typeface="Kruti Dev 042" pitchFamily="2" charset="0"/>
              </a:rPr>
              <a:t>fd</a:t>
            </a: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altLang="en-US" sz="2400" b="1" err="1">
                <a:solidFill>
                  <a:srgbClr val="1E00AA"/>
                </a:solidFill>
                <a:latin typeface="Kruti Dev 042" pitchFamily="2" charset="0"/>
              </a:rPr>
              <a:t>thuk</a:t>
            </a: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altLang="en-US" sz="2400" b="1" err="1">
                <a:solidFill>
                  <a:srgbClr val="1E00AA"/>
                </a:solidFill>
                <a:latin typeface="Kruti Dev 042" pitchFamily="2" charset="0"/>
              </a:rPr>
              <a:t>rks</a:t>
            </a: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altLang="en-US" sz="2400" b="1" err="1">
                <a:solidFill>
                  <a:srgbClr val="1E00AA"/>
                </a:solidFill>
                <a:latin typeface="Kruti Dev 042" pitchFamily="2" charset="0"/>
              </a:rPr>
              <a:t>fojks</a:t>
            </a: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/</a:t>
            </a:r>
            <a:r>
              <a:rPr altLang="en-US" sz="2400" b="1" err="1">
                <a:solidFill>
                  <a:srgbClr val="1E00AA"/>
                </a:solidFill>
                <a:latin typeface="Kruti Dev 042" pitchFamily="2" charset="0"/>
              </a:rPr>
              <a:t>kiwoZd</a:t>
            </a: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altLang="en-US" sz="2400" b="1" err="1">
                <a:solidFill>
                  <a:srgbClr val="1E00AA"/>
                </a:solidFill>
                <a:latin typeface="Kruti Dev 042" pitchFamily="2" charset="0"/>
              </a:rPr>
              <a:t>gh</a:t>
            </a: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altLang="en-US" sz="2400" b="1" err="1">
                <a:solidFill>
                  <a:srgbClr val="1E00AA"/>
                </a:solidFill>
                <a:latin typeface="Kruti Dev 042" pitchFamily="2" charset="0"/>
              </a:rPr>
              <a:t>laHko</a:t>
            </a: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altLang="en-US" sz="2400" b="1" err="1">
                <a:solidFill>
                  <a:srgbClr val="1E00AA"/>
                </a:solidFill>
                <a:latin typeface="Kruti Dev 042" pitchFamily="2" charset="0"/>
              </a:rPr>
              <a:t>gSA</a:t>
            </a: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altLang="en-US">
                <a:solidFill>
                  <a:srgbClr val="1E00AA"/>
                </a:solidFill>
              </a:rPr>
              <a:t>‘struggle for survival’, ‘survival of the fittest’</a:t>
            </a:r>
            <a:r>
              <a:rPr altLang="en-US" sz="2400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altLang="en-US" sz="2400" b="1" err="1">
                <a:solidFill>
                  <a:srgbClr val="1E00AA"/>
                </a:solidFill>
                <a:latin typeface="Kruti Dev 042" pitchFamily="2" charset="0"/>
              </a:rPr>
              <a:t>vkSj</a:t>
            </a: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altLang="en-US" sz="2400" b="1" err="1">
                <a:solidFill>
                  <a:srgbClr val="1E00AA"/>
                </a:solidFill>
                <a:latin typeface="Kruti Dev 042" pitchFamily="2" charset="0"/>
              </a:rPr>
              <a:t>D;k</a:t>
            </a: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altLang="en-US" sz="2400" b="1" err="1">
                <a:solidFill>
                  <a:srgbClr val="1E00AA"/>
                </a:solidFill>
                <a:latin typeface="Kruti Dev 042" pitchFamily="2" charset="0"/>
              </a:rPr>
              <a:t>vki</a:t>
            </a: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altLang="en-US" sz="2400" b="1" err="1">
                <a:solidFill>
                  <a:srgbClr val="1E00AA"/>
                </a:solidFill>
                <a:latin typeface="Kruti Dev 042" pitchFamily="2" charset="0"/>
              </a:rPr>
              <a:t>oSlk</a:t>
            </a: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altLang="en-US" sz="2400" b="1" err="1">
                <a:solidFill>
                  <a:srgbClr val="1E00AA"/>
                </a:solidFill>
                <a:latin typeface="Kruti Dev 042" pitchFamily="2" charset="0"/>
              </a:rPr>
              <a:t>thrs</a:t>
            </a: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altLang="en-US" sz="2400" b="1" err="1">
                <a:solidFill>
                  <a:srgbClr val="1E00AA"/>
                </a:solidFill>
                <a:latin typeface="Kruti Dev 042" pitchFamily="2" charset="0"/>
              </a:rPr>
              <a:t>gq</a:t>
            </a: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, </a:t>
            </a:r>
            <a:r>
              <a:rPr altLang="en-US" sz="2400" b="1" err="1">
                <a:solidFill>
                  <a:srgbClr val="1E00AA"/>
                </a:solidFill>
                <a:latin typeface="Kruti Dev 042" pitchFamily="2" charset="0"/>
              </a:rPr>
              <a:t>lq</a:t>
            </a: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[</a:t>
            </a:r>
            <a:r>
              <a:rPr altLang="en-US" sz="2400" b="1" err="1">
                <a:solidFill>
                  <a:srgbClr val="1E00AA"/>
                </a:solidFill>
                <a:latin typeface="Kruti Dev 042" pitchFamily="2" charset="0"/>
              </a:rPr>
              <a:t>kh</a:t>
            </a: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altLang="en-US" sz="2400" b="1" err="1">
                <a:solidFill>
                  <a:srgbClr val="1E00AA"/>
                </a:solidFill>
                <a:latin typeface="Kruti Dev 042" pitchFamily="2" charset="0"/>
              </a:rPr>
              <a:t>gksrs</a:t>
            </a: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altLang="en-US" sz="2400" b="1" err="1">
                <a:solidFill>
                  <a:srgbClr val="1E00AA"/>
                </a:solidFill>
                <a:latin typeface="Kruti Dev 042" pitchFamily="2" charset="0"/>
              </a:rPr>
              <a:t>gSa</a:t>
            </a:r>
            <a:r>
              <a:rPr altLang="en-US" sz="2400" b="1">
                <a:solidFill>
                  <a:srgbClr val="1E00AA"/>
                </a:solidFill>
                <a:latin typeface="Kruti Dev 042" pitchFamily="2" charset="0"/>
              </a:rPr>
              <a:t>\</a:t>
            </a:r>
          </a:p>
          <a:p>
            <a:pPr>
              <a:lnSpc>
                <a:spcPct val="90000"/>
              </a:lnSpc>
              <a:buFont typeface="Symbol" pitchFamily="18" charset="2"/>
              <a:buNone/>
              <a:defRPr/>
            </a:pPr>
            <a:endParaRPr altLang="en-US" b="1">
              <a:solidFill>
                <a:srgbClr val="1E00AA"/>
              </a:solidFill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buFont typeface="Symbol" pitchFamily="18" charset="2"/>
              <a:buNone/>
              <a:defRPr/>
            </a:pPr>
            <a:r>
              <a:rPr lang="en-IN" altLang="en-US"/>
              <a:t>What is our present perspective? Which view do we promote?</a:t>
            </a:r>
          </a:p>
          <a:p>
            <a:pPr>
              <a:lnSpc>
                <a:spcPct val="90000"/>
              </a:lnSpc>
              <a:buFont typeface="Symbol" pitchFamily="18" charset="2"/>
              <a:buNone/>
              <a:defRPr/>
            </a:pPr>
            <a:r>
              <a:rPr lang="en-IN" altLang="en-US"/>
              <a:t>(at home, in the family… in schools and colleges… and in the society)</a:t>
            </a:r>
          </a:p>
          <a:p>
            <a:pPr>
              <a:lnSpc>
                <a:spcPct val="90000"/>
              </a:lnSpc>
              <a:buFont typeface="Symbol" pitchFamily="18" charset="2"/>
              <a:buNone/>
              <a:defRPr/>
            </a:pPr>
            <a:endParaRPr lang="en-IN" altLang="en-US"/>
          </a:p>
          <a:p>
            <a:pPr>
              <a:lnSpc>
                <a:spcPct val="90000"/>
              </a:lnSpc>
              <a:buFont typeface="Symbol" pitchFamily="18" charset="2"/>
              <a:buNone/>
              <a:defRPr/>
            </a:pPr>
            <a:r>
              <a:rPr lang="en-IN" altLang="en-US"/>
              <a:t>Is it the naturally acceptable view?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D1F5CC3-C744-495C-A68A-15E0D4149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23537" r="20900" b="12950"/>
          <a:stretch>
            <a:fillRect/>
          </a:stretch>
        </p:blipFill>
        <p:spPr bwMode="auto">
          <a:xfrm>
            <a:off x="11141075" y="5494338"/>
            <a:ext cx="10509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0207BBA4-3E5F-4116-9201-49E68BA820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Right Understanding is also Essential for Human Being</a:t>
            </a:r>
            <a:endParaRPr lang="en-US" altLang="en-US"/>
          </a:p>
        </p:txBody>
      </p:sp>
      <p:sp>
        <p:nvSpPr>
          <p:cNvPr id="38915" name="Text Placeholder 2">
            <a:extLst>
              <a:ext uri="{FF2B5EF4-FFF2-40B4-BE49-F238E27FC236}">
                <a16:creationId xmlns:a16="http://schemas.microsoft.com/office/drawing/2014/main" id="{14C06BD3-FD36-456C-A0C2-890E0A20CCF9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Symbol" pitchFamily="18" charset="2"/>
              <a:buNone/>
            </a:pPr>
            <a:r>
              <a:rPr lang="en-IN" altLang="en-US"/>
              <a:t>For fulfilment in relationship, it is necessary to have right understanding about relationship</a:t>
            </a:r>
          </a:p>
          <a:p>
            <a:pPr>
              <a:buFont typeface="Symbol" pitchFamily="18" charset="2"/>
              <a:buNone/>
            </a:pPr>
            <a:endParaRPr lang="en-IN" altLang="en-US"/>
          </a:p>
          <a:p>
            <a:pPr>
              <a:buFont typeface="Symbol" pitchFamily="18" charset="2"/>
              <a:buNone/>
            </a:pPr>
            <a:r>
              <a:rPr lang="en-IN" altLang="en-US"/>
              <a:t>i.e. Right understanding is also necessary for human being</a:t>
            </a:r>
          </a:p>
          <a:p>
            <a:pPr>
              <a:buFont typeface="Symbol" pitchFamily="18" charset="2"/>
              <a:buNone/>
            </a:pPr>
            <a:endParaRPr lang="en-IN" altLang="en-US"/>
          </a:p>
          <a:p>
            <a:pPr>
              <a:buFont typeface="Symbol" pitchFamily="18" charset="2"/>
              <a:buNone/>
            </a:pPr>
            <a:r>
              <a:rPr lang="en-IN" altLang="en-US"/>
              <a:t>With right understanding:</a:t>
            </a:r>
          </a:p>
          <a:p>
            <a:pPr lvl="1"/>
            <a:r>
              <a:rPr lang="en-IN" altLang="en-US"/>
              <a:t>We have clarity about relationship with human being; we are able to fulfil relationship</a:t>
            </a:r>
          </a:p>
          <a:p>
            <a:pPr lvl="1"/>
            <a:r>
              <a:rPr lang="en-IN" altLang="en-US"/>
              <a:t>We also have clarity about how much physical facility we need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26">
            <a:extLst>
              <a:ext uri="{FF2B5EF4-FFF2-40B4-BE49-F238E27FC236}">
                <a16:creationId xmlns:a16="http://schemas.microsoft.com/office/drawing/2014/main" id="{2181F967-59E1-4BA9-989D-DA01A3492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4105275"/>
            <a:ext cx="2362200" cy="923925"/>
          </a:xfrm>
          <a:prstGeom prst="rect">
            <a:avLst/>
          </a:prstGeom>
          <a:solidFill>
            <a:srgbClr val="4B00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FF"/>
                </a:solidFill>
              </a:rPr>
              <a:t>For human beings:</a:t>
            </a:r>
          </a:p>
          <a:p>
            <a:pPr eaLnBrk="1" hangingPunct="1"/>
            <a:r>
              <a:rPr lang="en-US" altLang="en-US" b="1">
                <a:solidFill>
                  <a:srgbClr val="FFFFFF"/>
                </a:solidFill>
              </a:rPr>
              <a:t>necessary but not adequate</a:t>
            </a:r>
            <a:endParaRPr lang="en-GB" altLang="en-US" b="1">
              <a:solidFill>
                <a:srgbClr val="FFFFFF"/>
              </a:solidFill>
            </a:endParaRPr>
          </a:p>
        </p:txBody>
      </p:sp>
      <p:sp>
        <p:nvSpPr>
          <p:cNvPr id="35843" name="TextBox 27">
            <a:extLst>
              <a:ext uri="{FF2B5EF4-FFF2-40B4-BE49-F238E27FC236}">
                <a16:creationId xmlns:a16="http://schemas.microsoft.com/office/drawing/2014/main" id="{DA52111C-0986-4F06-9709-C408C43C2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4213" y="3114675"/>
            <a:ext cx="2363787" cy="9239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FF"/>
                </a:solidFill>
              </a:rPr>
              <a:t>For animals: necessary &amp; largely adequate</a:t>
            </a:r>
            <a:endParaRPr lang="en-GB" altLang="en-US" b="1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D1A548-567F-47CA-B5FF-083B6AD9C203}"/>
              </a:ext>
            </a:extLst>
          </p:cNvPr>
          <p:cNvSpPr/>
          <p:nvPr/>
        </p:nvSpPr>
        <p:spPr bwMode="auto">
          <a:xfrm>
            <a:off x="3429000" y="1143000"/>
            <a:ext cx="3810000" cy="1371600"/>
          </a:xfrm>
          <a:prstGeom prst="rect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RIGHT UNDERSTANDING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i="1" dirty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sz="3000" b="1" dirty="0">
                <a:solidFill>
                  <a:srgbClr val="FFFFFF"/>
                </a:solidFill>
                <a:latin typeface="Kruti Dev 042" pitchFamily="2" charset="0"/>
              </a:rPr>
              <a:t>le&gt;</a:t>
            </a:r>
            <a:r>
              <a:rPr lang="en-US" sz="2400" b="1" i="1" dirty="0">
                <a:solidFill>
                  <a:srgbClr val="FFFFFF"/>
                </a:solidFill>
                <a:cs typeface="Arial" charset="0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in the self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8B7CF4-57B0-4A09-8BE5-DEC21014D44C}"/>
              </a:ext>
            </a:extLst>
          </p:cNvPr>
          <p:cNvSpPr/>
          <p:nvPr/>
        </p:nvSpPr>
        <p:spPr bwMode="auto">
          <a:xfrm>
            <a:off x="2590800" y="3219450"/>
            <a:ext cx="2209800" cy="1676400"/>
          </a:xfrm>
          <a:prstGeom prst="rect">
            <a:avLst/>
          </a:prstGeom>
          <a:solidFill>
            <a:srgbClr val="4B00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RELATIONSHIP  (</a:t>
            </a:r>
            <a:r>
              <a:rPr lang="en-US" sz="3000" b="1" dirty="0">
                <a:solidFill>
                  <a:srgbClr val="FFFFFF"/>
                </a:solidFill>
                <a:latin typeface="Kruti Dev 042" pitchFamily="2" charset="0"/>
              </a:rPr>
              <a:t>laca/k</a:t>
            </a: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)</a:t>
            </a:r>
            <a:endParaRPr lang="en-US" sz="2400" b="1" i="1" dirty="0">
              <a:solidFill>
                <a:srgbClr val="FFFFFF"/>
              </a:solidFill>
              <a:cs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with human being</a:t>
            </a:r>
            <a:endParaRPr lang="en-US" sz="2400" b="1" i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2E8E8B07-11D8-4EE1-B3A9-A6C3C874F807}"/>
              </a:ext>
            </a:extLst>
          </p:cNvPr>
          <p:cNvSpPr/>
          <p:nvPr/>
        </p:nvSpPr>
        <p:spPr bwMode="auto">
          <a:xfrm>
            <a:off x="5562600" y="3200400"/>
            <a:ext cx="2667000" cy="16764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PHYSICAL FACILITY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sz="3000" b="1" dirty="0">
                <a:solidFill>
                  <a:srgbClr val="FFFFFF"/>
                </a:solidFill>
                <a:latin typeface="Kruti Dev 042" pitchFamily="2" charset="0"/>
              </a:rPr>
              <a:t>lqfo/kk</a:t>
            </a: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with rest of nature</a:t>
            </a:r>
          </a:p>
        </p:txBody>
      </p:sp>
      <p:sp>
        <p:nvSpPr>
          <p:cNvPr id="35847" name="Title 6">
            <a:extLst>
              <a:ext uri="{FF2B5EF4-FFF2-40B4-BE49-F238E27FC236}">
                <a16:creationId xmlns:a16="http://schemas.microsoft.com/office/drawing/2014/main" id="{F1189388-1E75-4977-B0EF-C6C029B87AF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cs typeface="Arial" panose="020B0604020202020204" pitchFamily="34" charset="0"/>
              </a:rPr>
              <a:t>Right Understanding is also Essential for Human Being</a:t>
            </a:r>
            <a:endParaRPr lang="en-GB" alt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9A6799-CDB3-4BA9-BA68-8DF25BDD68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0" y="5059363"/>
            <a:ext cx="12192000" cy="1493837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buFont typeface="Symbol" pitchFamily="18" charset="2"/>
              <a:buNone/>
              <a:defRPr/>
            </a:pPr>
            <a:r>
              <a:rPr>
                <a:latin typeface="Arial" charset="0"/>
                <a:cs typeface="Arial" charset="0"/>
              </a:rPr>
              <a:t>Are all 3 required? Is something redundant? Is anything more required?</a:t>
            </a:r>
          </a:p>
          <a:p>
            <a:pPr>
              <a:buFont typeface="Symbol" pitchFamily="18" charset="2"/>
              <a:buNone/>
              <a:defRPr/>
            </a:pPr>
            <a:r>
              <a:rPr>
                <a:latin typeface="Arial" charset="0"/>
                <a:cs typeface="Arial" charset="0"/>
              </a:rPr>
              <a:t>Are we working on all 3?</a:t>
            </a:r>
          </a:p>
          <a:p>
            <a:pPr>
              <a:buFont typeface="Symbol" pitchFamily="18" charset="2"/>
              <a:buNone/>
              <a:defRPr/>
            </a:pPr>
            <a:r>
              <a:rPr>
                <a:latin typeface="Arial" charset="0"/>
                <a:cs typeface="Arial" charset="0"/>
              </a:rPr>
              <a:t>If all 3 are required, what would be the priority*?</a:t>
            </a:r>
          </a:p>
          <a:p>
            <a:pPr>
              <a:buFont typeface="Symbol" pitchFamily="18" charset="2"/>
              <a:buNone/>
              <a:defRPr/>
            </a:pPr>
            <a:r>
              <a:rPr>
                <a:solidFill>
                  <a:srgbClr val="1E00AA"/>
                </a:solidFill>
                <a:latin typeface="Arial" charset="0"/>
                <a:cs typeface="Arial" charset="0"/>
              </a:rPr>
              <a:t>*Working on the high priority facilitates the </a:t>
            </a:r>
            <a:r>
              <a:rPr err="1">
                <a:solidFill>
                  <a:srgbClr val="1E00AA"/>
                </a:solidFill>
                <a:latin typeface="Arial" charset="0"/>
                <a:cs typeface="Arial" charset="0"/>
              </a:rPr>
              <a:t>realisation</a:t>
            </a:r>
            <a:r>
              <a:rPr>
                <a:solidFill>
                  <a:srgbClr val="1E00AA"/>
                </a:solidFill>
                <a:latin typeface="Arial" charset="0"/>
                <a:cs typeface="Arial" charset="0"/>
              </a:rPr>
              <a:t> of the lower priority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FEBA1940-BF18-446B-9EE1-2963989E4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23537" r="20900" b="12950"/>
          <a:stretch>
            <a:fillRect/>
          </a:stretch>
        </p:blipFill>
        <p:spPr bwMode="auto">
          <a:xfrm>
            <a:off x="11141075" y="5494338"/>
            <a:ext cx="10509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ubtitle 4">
            <a:extLst>
              <a:ext uri="{FF2B5EF4-FFF2-40B4-BE49-F238E27FC236}">
                <a16:creationId xmlns:a16="http://schemas.microsoft.com/office/drawing/2014/main" id="{E37CA3B6-2BBF-44B5-8928-7C2145B6BB4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>
                <a:latin typeface="Arial" panose="020B0604020202020204" pitchFamily="34" charset="0"/>
              </a:rPr>
              <a:t>Hear from participants about their exploration from previous day(s)</a:t>
            </a:r>
          </a:p>
          <a:p>
            <a:r>
              <a:rPr lang="en-IN" altLang="en-US">
                <a:latin typeface="Arial" panose="020B0604020202020204" pitchFamily="34" charset="0"/>
              </a:rPr>
              <a:t>Q&amp;A</a:t>
            </a:r>
          </a:p>
          <a:p>
            <a:r>
              <a:rPr lang="en-IN" altLang="en-US">
                <a:latin typeface="Arial" panose="020B0604020202020204" pitchFamily="34" charset="0"/>
              </a:rPr>
              <a:t>Place some expected conclusions, find out if they also came to these/similar conclusions</a:t>
            </a:r>
          </a:p>
        </p:txBody>
      </p:sp>
      <p:sp>
        <p:nvSpPr>
          <p:cNvPr id="12291" name="Title 3">
            <a:extLst>
              <a:ext uri="{FF2B5EF4-FFF2-40B4-BE49-F238E27FC236}">
                <a16:creationId xmlns:a16="http://schemas.microsoft.com/office/drawing/2014/main" id="{E6CF31EC-1B5B-471C-AB61-13B059C1E45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IN" altLang="en-US" dirty="0">
                <a:latin typeface="Arial" panose="020B0604020202020204" pitchFamily="34" charset="0"/>
              </a:rPr>
              <a:t>Interaction Before Main Session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5">
            <a:extLst>
              <a:ext uri="{FF2B5EF4-FFF2-40B4-BE49-F238E27FC236}">
                <a16:creationId xmlns:a16="http://schemas.microsoft.com/office/drawing/2014/main" id="{876D40EF-C2E8-411B-AF00-401634B5A00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Priority: Right Understanding, Relationship &amp; Physical Facility</a:t>
            </a:r>
            <a:endParaRPr lang="en-GB" altLang="en-US"/>
          </a:p>
        </p:txBody>
      </p:sp>
      <p:sp>
        <p:nvSpPr>
          <p:cNvPr id="36867" name="Text Placeholder 1">
            <a:extLst>
              <a:ext uri="{FF2B5EF4-FFF2-40B4-BE49-F238E27FC236}">
                <a16:creationId xmlns:a16="http://schemas.microsoft.com/office/drawing/2014/main" id="{504F55A4-B7FB-4FA3-8880-08007D3FBC7D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76AE20-DD85-45EC-87D0-1E461A999A10}"/>
              </a:ext>
            </a:extLst>
          </p:cNvPr>
          <p:cNvSpPr/>
          <p:nvPr/>
        </p:nvSpPr>
        <p:spPr bwMode="auto">
          <a:xfrm>
            <a:off x="2590800" y="2990850"/>
            <a:ext cx="2209800" cy="1676400"/>
          </a:xfrm>
          <a:prstGeom prst="rect">
            <a:avLst/>
          </a:prstGeom>
          <a:solidFill>
            <a:srgbClr val="4B00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RELATIONSHIP  (</a:t>
            </a:r>
            <a:r>
              <a:rPr lang="en-US" sz="3000" b="1" dirty="0">
                <a:solidFill>
                  <a:srgbClr val="FFFFFF"/>
                </a:solidFill>
                <a:latin typeface="Kruti Dev 042" pitchFamily="2" charset="0"/>
              </a:rPr>
              <a:t>laca/k</a:t>
            </a: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)</a:t>
            </a:r>
            <a:endParaRPr lang="en-US" sz="2400" b="1" i="1" dirty="0">
              <a:solidFill>
                <a:srgbClr val="FFFFFF"/>
              </a:solidFill>
              <a:cs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with human being</a:t>
            </a:r>
            <a:endParaRPr lang="en-US" sz="2400" b="1" i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A6B95C63-3281-462D-8240-98F5801BF5B3}"/>
              </a:ext>
            </a:extLst>
          </p:cNvPr>
          <p:cNvSpPr/>
          <p:nvPr/>
        </p:nvSpPr>
        <p:spPr bwMode="auto">
          <a:xfrm>
            <a:off x="5562600" y="2971800"/>
            <a:ext cx="2667000" cy="16764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PHYSICAL FACILITY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sz="3000" b="1" dirty="0">
                <a:solidFill>
                  <a:srgbClr val="FFFFFF"/>
                </a:solidFill>
                <a:latin typeface="Kruti Dev 042" pitchFamily="2" charset="0"/>
              </a:rPr>
              <a:t>lqfo/kk</a:t>
            </a: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with rest of nature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2F30A4-A9FF-4011-B708-1363B1D55360}"/>
              </a:ext>
            </a:extLst>
          </p:cNvPr>
          <p:cNvSpPr/>
          <p:nvPr/>
        </p:nvSpPr>
        <p:spPr bwMode="auto">
          <a:xfrm>
            <a:off x="3429000" y="914400"/>
            <a:ext cx="3810000" cy="1371600"/>
          </a:xfrm>
          <a:prstGeom prst="rect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RIGHT UNDERSTANDING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i="1" dirty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sz="3000" b="1" dirty="0">
                <a:solidFill>
                  <a:srgbClr val="FFFFFF"/>
                </a:solidFill>
                <a:latin typeface="Kruti Dev 042" pitchFamily="2" charset="0"/>
              </a:rPr>
              <a:t>le&gt;</a:t>
            </a:r>
            <a:r>
              <a:rPr lang="en-US" sz="2400" b="1" i="1" dirty="0">
                <a:solidFill>
                  <a:srgbClr val="FFFFFF"/>
                </a:solidFill>
                <a:cs typeface="Arial" charset="0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in the self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4DDE14A-5000-415E-AB78-02DEBA1F901C}"/>
              </a:ext>
            </a:extLst>
          </p:cNvPr>
          <p:cNvSpPr/>
          <p:nvPr/>
        </p:nvSpPr>
        <p:spPr bwMode="auto">
          <a:xfrm>
            <a:off x="5410200" y="2840038"/>
            <a:ext cx="4572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800080"/>
                </a:solidFill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02BF6E2-2AA1-4626-A7F3-106877833EE5}"/>
              </a:ext>
            </a:extLst>
          </p:cNvPr>
          <p:cNvSpPr/>
          <p:nvPr/>
        </p:nvSpPr>
        <p:spPr bwMode="auto">
          <a:xfrm>
            <a:off x="2209800" y="2819400"/>
            <a:ext cx="4572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27" name="Oval 5">
            <a:extLst>
              <a:ext uri="{FF2B5EF4-FFF2-40B4-BE49-F238E27FC236}">
                <a16:creationId xmlns:a16="http://schemas.microsoft.com/office/drawing/2014/main" id="{FB3EA3CF-7B76-447D-A3D5-BECA3CF9FD5D}"/>
              </a:ext>
            </a:extLst>
          </p:cNvPr>
          <p:cNvSpPr/>
          <p:nvPr/>
        </p:nvSpPr>
        <p:spPr bwMode="auto">
          <a:xfrm>
            <a:off x="3257550" y="914400"/>
            <a:ext cx="4572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36874" name="TextBox 18">
            <a:extLst>
              <a:ext uri="{FF2B5EF4-FFF2-40B4-BE49-F238E27FC236}">
                <a16:creationId xmlns:a16="http://schemas.microsoft.com/office/drawing/2014/main" id="{D4EBFA95-CB88-41EE-A8C0-0FBF6355C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352800"/>
            <a:ext cx="99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Feeling</a:t>
            </a:r>
          </a:p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- Trust</a:t>
            </a:r>
          </a:p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- Respect</a:t>
            </a:r>
          </a:p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- …</a:t>
            </a:r>
          </a:p>
        </p:txBody>
      </p:sp>
      <p:sp>
        <p:nvSpPr>
          <p:cNvPr id="36875" name="TextBox 26">
            <a:extLst>
              <a:ext uri="{FF2B5EF4-FFF2-40B4-BE49-F238E27FC236}">
                <a16:creationId xmlns:a16="http://schemas.microsoft.com/office/drawing/2014/main" id="{BC0DC205-D6D3-46CE-8A51-A87D85A6E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3886200"/>
            <a:ext cx="2362200" cy="923925"/>
          </a:xfrm>
          <a:prstGeom prst="rect">
            <a:avLst/>
          </a:prstGeom>
          <a:solidFill>
            <a:srgbClr val="4B00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FF"/>
                </a:solidFill>
              </a:rPr>
              <a:t>For human beings:</a:t>
            </a:r>
          </a:p>
          <a:p>
            <a:pPr eaLnBrk="1" hangingPunct="1"/>
            <a:r>
              <a:rPr lang="en-US" altLang="en-US" b="1">
                <a:solidFill>
                  <a:srgbClr val="FFFFFF"/>
                </a:solidFill>
              </a:rPr>
              <a:t>necessary but not adequate</a:t>
            </a:r>
            <a:endParaRPr lang="en-GB" altLang="en-US" b="1">
              <a:solidFill>
                <a:srgbClr val="FFFFFF"/>
              </a:solidFill>
            </a:endParaRPr>
          </a:p>
        </p:txBody>
      </p:sp>
      <p:sp>
        <p:nvSpPr>
          <p:cNvPr id="36876" name="TextBox 27">
            <a:extLst>
              <a:ext uri="{FF2B5EF4-FFF2-40B4-BE49-F238E27FC236}">
                <a16:creationId xmlns:a16="http://schemas.microsoft.com/office/drawing/2014/main" id="{3DEF9190-F07E-4973-94BE-433FC69A6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4213" y="2895600"/>
            <a:ext cx="2363787" cy="9239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FF"/>
                </a:solidFill>
              </a:rPr>
              <a:t>For animals: necessary &amp; largely adequate</a:t>
            </a:r>
            <a:endParaRPr lang="en-GB" altLang="en-US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996288-4C86-4087-A4D2-132D61719292}"/>
              </a:ext>
            </a:extLst>
          </p:cNvPr>
          <p:cNvSpPr/>
          <p:nvPr/>
        </p:nvSpPr>
        <p:spPr bwMode="auto">
          <a:xfrm>
            <a:off x="2590800" y="2990850"/>
            <a:ext cx="2209800" cy="1676400"/>
          </a:xfrm>
          <a:prstGeom prst="rect">
            <a:avLst/>
          </a:prstGeom>
          <a:solidFill>
            <a:srgbClr val="4B00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RELATIONSHIP  (</a:t>
            </a:r>
            <a:r>
              <a:rPr lang="en-US" sz="3000" b="1" dirty="0">
                <a:solidFill>
                  <a:srgbClr val="FFFFFF"/>
                </a:solidFill>
                <a:latin typeface="Kruti Dev 042" pitchFamily="2" charset="0"/>
              </a:rPr>
              <a:t>laca/k</a:t>
            </a: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)</a:t>
            </a:r>
            <a:endParaRPr lang="en-US" sz="2400" b="1" i="1" dirty="0">
              <a:solidFill>
                <a:srgbClr val="FFFFFF"/>
              </a:solidFill>
              <a:cs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with human being</a:t>
            </a:r>
            <a:endParaRPr lang="en-US" sz="2400" b="1" i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61DDF4F9-FFBC-44ED-AD47-F3063D508CCA}"/>
              </a:ext>
            </a:extLst>
          </p:cNvPr>
          <p:cNvSpPr/>
          <p:nvPr/>
        </p:nvSpPr>
        <p:spPr bwMode="auto">
          <a:xfrm>
            <a:off x="5562600" y="2971800"/>
            <a:ext cx="2667000" cy="16764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PHYSICAL FACILITY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sz="3000" b="1" dirty="0">
                <a:solidFill>
                  <a:srgbClr val="FFFFFF"/>
                </a:solidFill>
                <a:latin typeface="Kruti Dev 042" pitchFamily="2" charset="0"/>
              </a:rPr>
              <a:t>lqfo/kk</a:t>
            </a: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with rest of nature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43011D-E171-43BF-A0D4-4F1631D622C2}"/>
              </a:ext>
            </a:extLst>
          </p:cNvPr>
          <p:cNvSpPr/>
          <p:nvPr/>
        </p:nvSpPr>
        <p:spPr bwMode="auto">
          <a:xfrm>
            <a:off x="3429000" y="914400"/>
            <a:ext cx="3810000" cy="1371600"/>
          </a:xfrm>
          <a:prstGeom prst="rect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RIGHT UNDERSTANDING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i="1" dirty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sz="3000" b="1" dirty="0">
                <a:solidFill>
                  <a:srgbClr val="FFFFFF"/>
                </a:solidFill>
                <a:latin typeface="Kruti Dev 042" pitchFamily="2" charset="0"/>
              </a:rPr>
              <a:t>le&gt;</a:t>
            </a:r>
            <a:r>
              <a:rPr lang="en-US" sz="2400" b="1" i="1" dirty="0">
                <a:solidFill>
                  <a:srgbClr val="FFFFFF"/>
                </a:solidFill>
                <a:cs typeface="Arial" charset="0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in the self</a:t>
            </a:r>
          </a:p>
        </p:txBody>
      </p:sp>
      <p:cxnSp>
        <p:nvCxnSpPr>
          <p:cNvPr id="37893" name="Straight Arrow Connector 15">
            <a:extLst>
              <a:ext uri="{FF2B5EF4-FFF2-40B4-BE49-F238E27FC236}">
                <a16:creationId xmlns:a16="http://schemas.microsoft.com/office/drawing/2014/main" id="{EF8FEFB7-65A9-4589-B24E-C4DD17201E9E}"/>
              </a:ext>
            </a:extLst>
          </p:cNvPr>
          <p:cNvCxnSpPr>
            <a:cxnSpLocks noChangeShapeType="1"/>
            <a:stCxn id="21" idx="2"/>
            <a:endCxn id="17" idx="0"/>
          </p:cNvCxnSpPr>
          <p:nvPr/>
        </p:nvCxnSpPr>
        <p:spPr bwMode="auto">
          <a:xfrm rot="5400000">
            <a:off x="4162425" y="1819275"/>
            <a:ext cx="704850" cy="1638300"/>
          </a:xfrm>
          <a:prstGeom prst="straightConnector1">
            <a:avLst/>
          </a:prstGeom>
          <a:noFill/>
          <a:ln w="38100" algn="ctr">
            <a:solidFill>
              <a:srgbClr val="4B008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D567236-2015-408B-9628-B276327715B2}"/>
              </a:ext>
            </a:extLst>
          </p:cNvPr>
          <p:cNvCxnSpPr>
            <a:stCxn id="17" idx="2"/>
            <a:endCxn id="37895" idx="0"/>
          </p:cNvCxnSpPr>
          <p:nvPr/>
        </p:nvCxnSpPr>
        <p:spPr bwMode="auto">
          <a:xfrm rot="5400000">
            <a:off x="3282157" y="5072856"/>
            <a:ext cx="819150" cy="7937"/>
          </a:xfrm>
          <a:prstGeom prst="straightConnector1">
            <a:avLst/>
          </a:prstGeom>
          <a:ln w="38100">
            <a:solidFill>
              <a:srgbClr val="4B00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5" name="TextBox 20">
            <a:extLst>
              <a:ext uri="{FF2B5EF4-FFF2-40B4-BE49-F238E27FC236}">
                <a16:creationId xmlns:a16="http://schemas.microsoft.com/office/drawing/2014/main" id="{FD8DB10A-5C7A-48D2-856B-DC738AB85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486400"/>
            <a:ext cx="386873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7030A0"/>
                </a:solidFill>
              </a:rPr>
              <a:t>MUTUAL HAPPINESS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anose="05050102010706020507" pitchFamily="18" charset="2"/>
              <a:buNone/>
            </a:pPr>
            <a:r>
              <a:rPr lang="en-US" altLang="en-US" sz="2800" b="1" i="1">
                <a:solidFill>
                  <a:srgbClr val="7030A0"/>
                </a:solidFill>
              </a:rPr>
              <a:t>(</a:t>
            </a:r>
            <a:r>
              <a:rPr lang="en-US" altLang="en-US" sz="3600" b="1">
                <a:solidFill>
                  <a:srgbClr val="800080"/>
                </a:solidFill>
                <a:latin typeface="Kruti Dev 042" pitchFamily="2" charset="0"/>
              </a:rPr>
              <a:t>mHk; lq[k</a:t>
            </a:r>
            <a:r>
              <a:rPr lang="en-US" altLang="en-US" sz="2800" b="1" i="1">
                <a:solidFill>
                  <a:srgbClr val="7030A0"/>
                </a:solidFill>
              </a:rPr>
              <a:t>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F0F3AA8-8678-4EC5-8D5F-1A47E794F6FE}"/>
              </a:ext>
            </a:extLst>
          </p:cNvPr>
          <p:cNvCxnSpPr>
            <a:stCxn id="21" idx="2"/>
            <a:endCxn id="18" idx="0"/>
          </p:cNvCxnSpPr>
          <p:nvPr/>
        </p:nvCxnSpPr>
        <p:spPr bwMode="auto">
          <a:xfrm rot="16200000" flipH="1">
            <a:off x="5772150" y="1847850"/>
            <a:ext cx="685800" cy="1562100"/>
          </a:xfrm>
          <a:prstGeom prst="straightConnector1">
            <a:avLst/>
          </a:prstGeom>
          <a:ln w="38100">
            <a:solidFill>
              <a:srgbClr val="0046A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85" name="Straight Arrow Connector 19">
            <a:extLst>
              <a:ext uri="{FF2B5EF4-FFF2-40B4-BE49-F238E27FC236}">
                <a16:creationId xmlns:a16="http://schemas.microsoft.com/office/drawing/2014/main" id="{ED01B061-89AA-453D-8BD7-9AD7FF27A451}"/>
              </a:ext>
            </a:extLst>
          </p:cNvPr>
          <p:cNvCxnSpPr>
            <a:cxnSpLocks noChangeShapeType="1"/>
            <a:endCxn id="24586" idx="0"/>
          </p:cNvCxnSpPr>
          <p:nvPr/>
        </p:nvCxnSpPr>
        <p:spPr bwMode="auto">
          <a:xfrm rot="5400000">
            <a:off x="7275513" y="5065712"/>
            <a:ext cx="838200" cy="3175"/>
          </a:xfrm>
          <a:prstGeom prst="straightConnector1">
            <a:avLst/>
          </a:prstGeom>
          <a:noFill/>
          <a:ln w="38100" algn="ctr">
            <a:solidFill>
              <a:srgbClr val="0046A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6" name="TextBox 21">
            <a:extLst>
              <a:ext uri="{FF2B5EF4-FFF2-40B4-BE49-F238E27FC236}">
                <a16:creationId xmlns:a16="http://schemas.microsoft.com/office/drawing/2014/main" id="{6C9BDCE5-7CDD-49DC-A009-118EC2B3B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486400"/>
            <a:ext cx="410686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MUTUAL PROSPERITY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</a:pPr>
            <a:r>
              <a:rPr lang="en-US" altLang="en-US" sz="2800" b="1" i="1">
                <a:solidFill>
                  <a:srgbClr val="0000FF"/>
                </a:solidFill>
              </a:rPr>
              <a:t>(</a:t>
            </a:r>
            <a:r>
              <a:rPr lang="en-US" altLang="en-US" sz="3600" b="1">
                <a:solidFill>
                  <a:srgbClr val="0000FF"/>
                </a:solidFill>
                <a:latin typeface="Kruti Dev 042" pitchFamily="2" charset="0"/>
              </a:rPr>
              <a:t>mHk; le`f)</a:t>
            </a:r>
            <a:r>
              <a:rPr lang="en-US" altLang="en-US" sz="2800" b="1" i="1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0459289-970B-470C-B4AC-3C65F7E243F0}"/>
              </a:ext>
            </a:extLst>
          </p:cNvPr>
          <p:cNvSpPr/>
          <p:nvPr/>
        </p:nvSpPr>
        <p:spPr bwMode="auto">
          <a:xfrm>
            <a:off x="5410200" y="2840038"/>
            <a:ext cx="4572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800080"/>
                </a:solidFill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2C3758F-A74B-4C86-9701-C0036054435C}"/>
              </a:ext>
            </a:extLst>
          </p:cNvPr>
          <p:cNvSpPr/>
          <p:nvPr/>
        </p:nvSpPr>
        <p:spPr bwMode="auto">
          <a:xfrm>
            <a:off x="2209800" y="2819400"/>
            <a:ext cx="4572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30" name="Oval 5">
            <a:extLst>
              <a:ext uri="{FF2B5EF4-FFF2-40B4-BE49-F238E27FC236}">
                <a16:creationId xmlns:a16="http://schemas.microsoft.com/office/drawing/2014/main" id="{6C4A5D13-628D-4205-8AE3-981DDADC9C33}"/>
              </a:ext>
            </a:extLst>
          </p:cNvPr>
          <p:cNvSpPr/>
          <p:nvPr/>
        </p:nvSpPr>
        <p:spPr bwMode="auto">
          <a:xfrm>
            <a:off x="3257550" y="914400"/>
            <a:ext cx="4572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37902" name="TextBox 26">
            <a:extLst>
              <a:ext uri="{FF2B5EF4-FFF2-40B4-BE49-F238E27FC236}">
                <a16:creationId xmlns:a16="http://schemas.microsoft.com/office/drawing/2014/main" id="{5FE13314-8194-4F65-BDD4-8D3096090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3876675"/>
            <a:ext cx="2362200" cy="923925"/>
          </a:xfrm>
          <a:prstGeom prst="rect">
            <a:avLst/>
          </a:prstGeom>
          <a:solidFill>
            <a:srgbClr val="4B00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FF"/>
                </a:solidFill>
              </a:rPr>
              <a:t>For human beings:</a:t>
            </a:r>
          </a:p>
          <a:p>
            <a:pPr eaLnBrk="1" hangingPunct="1"/>
            <a:r>
              <a:rPr lang="en-US" altLang="en-US" b="1">
                <a:solidFill>
                  <a:srgbClr val="FFFFFF"/>
                </a:solidFill>
              </a:rPr>
              <a:t>necessary but not adequate</a:t>
            </a:r>
            <a:endParaRPr lang="en-GB" altLang="en-US" b="1">
              <a:solidFill>
                <a:srgbClr val="FFFFFF"/>
              </a:solidFill>
            </a:endParaRPr>
          </a:p>
        </p:txBody>
      </p:sp>
      <p:sp>
        <p:nvSpPr>
          <p:cNvPr id="37903" name="TextBox 27">
            <a:extLst>
              <a:ext uri="{FF2B5EF4-FFF2-40B4-BE49-F238E27FC236}">
                <a16:creationId xmlns:a16="http://schemas.microsoft.com/office/drawing/2014/main" id="{79E16227-BA8F-4F29-96CE-B27659F5A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4213" y="2886075"/>
            <a:ext cx="2363787" cy="9239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FF"/>
                </a:solidFill>
              </a:rPr>
              <a:t>For animals: necessary &amp; largely adequate</a:t>
            </a:r>
            <a:endParaRPr lang="en-GB" altLang="en-US" b="1">
              <a:solidFill>
                <a:srgbClr val="FFFFFF"/>
              </a:solidFill>
            </a:endParaRPr>
          </a:p>
        </p:txBody>
      </p:sp>
      <p:sp>
        <p:nvSpPr>
          <p:cNvPr id="37904" name="Title 15">
            <a:extLst>
              <a:ext uri="{FF2B5EF4-FFF2-40B4-BE49-F238E27FC236}">
                <a16:creationId xmlns:a16="http://schemas.microsoft.com/office/drawing/2014/main" id="{EBD98350-B94B-4EA1-84AD-30C3DE8C7F2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Priority: Right Understanding, Relationship &amp; Physical Facility</a:t>
            </a:r>
            <a:r>
              <a:rPr lang="hi-IN" altLang="en-US"/>
              <a:t>	</a:t>
            </a:r>
            <a:r>
              <a:rPr lang="en-IN" altLang="en-US"/>
              <a:t>	Desired State</a:t>
            </a:r>
            <a:endParaRPr lang="en-GB" altLang="en-US"/>
          </a:p>
        </p:txBody>
      </p:sp>
      <p:sp>
        <p:nvSpPr>
          <p:cNvPr id="37905" name="Text Placeholder 1">
            <a:extLst>
              <a:ext uri="{FF2B5EF4-FFF2-40B4-BE49-F238E27FC236}">
                <a16:creationId xmlns:a16="http://schemas.microsoft.com/office/drawing/2014/main" id="{1B248E0B-9092-4EAE-96CC-FE18EE39FB56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37906" name="TextBox 18">
            <a:extLst>
              <a:ext uri="{FF2B5EF4-FFF2-40B4-BE49-F238E27FC236}">
                <a16:creationId xmlns:a16="http://schemas.microsoft.com/office/drawing/2014/main" id="{FDC32E9B-A204-4E2D-841D-BB9F90EBE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352800"/>
            <a:ext cx="99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Feeling</a:t>
            </a:r>
          </a:p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- Trust</a:t>
            </a:r>
          </a:p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- Respect</a:t>
            </a:r>
          </a:p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-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8">
            <a:extLst>
              <a:ext uri="{FF2B5EF4-FFF2-40B4-BE49-F238E27FC236}">
                <a16:creationId xmlns:a16="http://schemas.microsoft.com/office/drawing/2014/main" id="{E1F7098F-21BB-4710-A5EF-496E253382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Priority: Physical Facility</a:t>
            </a:r>
            <a:endParaRPr lang="en-GB" altLang="en-US"/>
          </a:p>
        </p:txBody>
      </p:sp>
      <p:sp>
        <p:nvSpPr>
          <p:cNvPr id="38915" name="Text Placeholder 1">
            <a:extLst>
              <a:ext uri="{FF2B5EF4-FFF2-40B4-BE49-F238E27FC236}">
                <a16:creationId xmlns:a16="http://schemas.microsoft.com/office/drawing/2014/main" id="{D2EC5F9F-EEE4-4DD0-B4F7-CDF25DD7A309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DB45901-86FC-411C-9FBA-B81FAEF46206}"/>
              </a:ext>
            </a:extLst>
          </p:cNvPr>
          <p:cNvSpPr/>
          <p:nvPr/>
        </p:nvSpPr>
        <p:spPr bwMode="auto">
          <a:xfrm>
            <a:off x="5048250" y="2819400"/>
            <a:ext cx="3733800" cy="2362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719930-3FDD-4505-BD80-E85AAA7F38F9}"/>
              </a:ext>
            </a:extLst>
          </p:cNvPr>
          <p:cNvSpPr/>
          <p:nvPr/>
        </p:nvSpPr>
        <p:spPr bwMode="auto">
          <a:xfrm>
            <a:off x="2590800" y="3219450"/>
            <a:ext cx="2209800" cy="1676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defRPr/>
            </a:pPr>
            <a:r>
              <a:rPr 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RELATIONSHIP  (</a:t>
            </a:r>
            <a:r>
              <a:rPr lang="en-US" sz="3000" b="1" dirty="0">
                <a:solidFill>
                  <a:prstClr val="black">
                    <a:lumMod val="85000"/>
                    <a:lumOff val="15000"/>
                  </a:prstClr>
                </a:solidFill>
                <a:latin typeface="Kruti Dev 042" pitchFamily="2" charset="0"/>
              </a:rPr>
              <a:t>laca/k</a:t>
            </a:r>
            <a:r>
              <a:rPr 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)</a:t>
            </a:r>
            <a:endParaRPr lang="en-US" sz="2400" b="1" i="1" dirty="0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with human being</a:t>
            </a:r>
            <a:endParaRPr lang="en-US" sz="2400" b="1" i="1" dirty="0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23C70C8B-9262-4877-99B9-02E37AA84951}"/>
              </a:ext>
            </a:extLst>
          </p:cNvPr>
          <p:cNvSpPr/>
          <p:nvPr/>
        </p:nvSpPr>
        <p:spPr bwMode="auto">
          <a:xfrm>
            <a:off x="5562600" y="3200400"/>
            <a:ext cx="2667000" cy="16764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PHYSICAL FACILITY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sz="3000" b="1" dirty="0">
                <a:solidFill>
                  <a:srgbClr val="FFFFFF"/>
                </a:solidFill>
                <a:latin typeface="Kruti Dev 042" pitchFamily="2" charset="0"/>
              </a:rPr>
              <a:t>lqfo/kk</a:t>
            </a: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with rest of nature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AC7431-622A-4E71-BBC0-A2C38FB48EF5}"/>
              </a:ext>
            </a:extLst>
          </p:cNvPr>
          <p:cNvSpPr/>
          <p:nvPr/>
        </p:nvSpPr>
        <p:spPr bwMode="auto">
          <a:xfrm>
            <a:off x="3429000" y="1143000"/>
            <a:ext cx="3810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RIGHT UNDERSTANDING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i="1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(</a:t>
            </a:r>
            <a:r>
              <a:rPr lang="en-US" sz="3000" b="1" dirty="0">
                <a:solidFill>
                  <a:prstClr val="black">
                    <a:lumMod val="85000"/>
                    <a:lumOff val="15000"/>
                  </a:prstClr>
                </a:solidFill>
                <a:latin typeface="Kruti Dev 042" pitchFamily="2" charset="0"/>
              </a:rPr>
              <a:t>le&gt;</a:t>
            </a:r>
            <a:r>
              <a:rPr lang="en-US" sz="2400" b="1" i="1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defRPr/>
            </a:pPr>
            <a:r>
              <a:rPr 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in the self</a:t>
            </a:r>
          </a:p>
        </p:txBody>
      </p:sp>
      <p:cxnSp>
        <p:nvCxnSpPr>
          <p:cNvPr id="27" name="Straight Arrow Connector 15">
            <a:extLst>
              <a:ext uri="{FF2B5EF4-FFF2-40B4-BE49-F238E27FC236}">
                <a16:creationId xmlns:a16="http://schemas.microsoft.com/office/drawing/2014/main" id="{5DFF6C29-CD1C-4096-BFB3-1A5E41BBFDE4}"/>
              </a:ext>
            </a:extLst>
          </p:cNvPr>
          <p:cNvCxnSpPr>
            <a:cxnSpLocks noChangeShapeType="1"/>
            <a:stCxn id="26" idx="2"/>
            <a:endCxn id="23" idx="0"/>
          </p:cNvCxnSpPr>
          <p:nvPr/>
        </p:nvCxnSpPr>
        <p:spPr bwMode="auto">
          <a:xfrm rot="5400000">
            <a:off x="4162425" y="2047875"/>
            <a:ext cx="704850" cy="1638300"/>
          </a:xfrm>
          <a:prstGeom prst="straightConnector1">
            <a:avLst/>
          </a:prstGeom>
          <a:noFill/>
          <a:ln w="38100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E863889-0709-4DF4-995B-B0D2C7EB3B4D}"/>
              </a:ext>
            </a:extLst>
          </p:cNvPr>
          <p:cNvCxnSpPr>
            <a:stCxn id="26" idx="2"/>
            <a:endCxn id="24" idx="0"/>
          </p:cNvCxnSpPr>
          <p:nvPr/>
        </p:nvCxnSpPr>
        <p:spPr bwMode="auto">
          <a:xfrm rot="16200000" flipH="1">
            <a:off x="5772150" y="2076450"/>
            <a:ext cx="685800" cy="156210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B3055FF0-35EA-4322-A174-A646C90B1E4E}"/>
              </a:ext>
            </a:extLst>
          </p:cNvPr>
          <p:cNvSpPr/>
          <p:nvPr/>
        </p:nvSpPr>
        <p:spPr bwMode="auto">
          <a:xfrm>
            <a:off x="5410200" y="3200400"/>
            <a:ext cx="4572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2146FD6-57BA-4A8A-B2A4-73500E31F336}"/>
              </a:ext>
            </a:extLst>
          </p:cNvPr>
          <p:cNvSpPr/>
          <p:nvPr/>
        </p:nvSpPr>
        <p:spPr bwMode="auto">
          <a:xfrm>
            <a:off x="2286000" y="3179763"/>
            <a:ext cx="4572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800080"/>
                </a:solidFill>
              </a:rPr>
              <a:t>?</a:t>
            </a:r>
          </a:p>
        </p:txBody>
      </p:sp>
      <p:sp>
        <p:nvSpPr>
          <p:cNvPr id="34" name="Oval 5">
            <a:extLst>
              <a:ext uri="{FF2B5EF4-FFF2-40B4-BE49-F238E27FC236}">
                <a16:creationId xmlns:a16="http://schemas.microsoft.com/office/drawing/2014/main" id="{56ABF37D-174F-4EF7-A62F-9D65D24A1174}"/>
              </a:ext>
            </a:extLst>
          </p:cNvPr>
          <p:cNvSpPr/>
          <p:nvPr/>
        </p:nvSpPr>
        <p:spPr bwMode="auto">
          <a:xfrm>
            <a:off x="3257550" y="1143000"/>
            <a:ext cx="4572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800080"/>
                </a:solidFill>
              </a:rPr>
              <a:t>?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2A69131-8D5B-4CC1-B242-18ECE8DA2346}"/>
              </a:ext>
            </a:extLst>
          </p:cNvPr>
          <p:cNvCxnSpPr>
            <a:endCxn id="29709" idx="0"/>
          </p:cNvCxnSpPr>
          <p:nvPr/>
        </p:nvCxnSpPr>
        <p:spPr bwMode="auto">
          <a:xfrm rot="5400000">
            <a:off x="2815432" y="5253831"/>
            <a:ext cx="609600" cy="7937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9" name="TextBox 20">
            <a:extLst>
              <a:ext uri="{FF2B5EF4-FFF2-40B4-BE49-F238E27FC236}">
                <a16:creationId xmlns:a16="http://schemas.microsoft.com/office/drawing/2014/main" id="{AF316127-F5A8-45F6-825C-90A3137B2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038" y="5562600"/>
            <a:ext cx="3092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anose="05050102010706020507" pitchFamily="18" charset="2"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UNHAPPINESS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anose="05050102010706020507" pitchFamily="18" charset="2"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Making others Unhappy</a:t>
            </a:r>
          </a:p>
        </p:txBody>
      </p:sp>
      <p:cxnSp>
        <p:nvCxnSpPr>
          <p:cNvPr id="37" name="Straight Arrow Connector 19">
            <a:extLst>
              <a:ext uri="{FF2B5EF4-FFF2-40B4-BE49-F238E27FC236}">
                <a16:creationId xmlns:a16="http://schemas.microsoft.com/office/drawing/2014/main" id="{21C0D712-B7CE-4EA1-84B9-3467367BA96D}"/>
              </a:ext>
            </a:extLst>
          </p:cNvPr>
          <p:cNvCxnSpPr>
            <a:cxnSpLocks noChangeShapeType="1"/>
            <a:stCxn id="24" idx="2"/>
            <a:endCxn id="29711" idx="0"/>
          </p:cNvCxnSpPr>
          <p:nvPr/>
        </p:nvCxnSpPr>
        <p:spPr bwMode="auto">
          <a:xfrm rot="16200000" flipH="1">
            <a:off x="6564313" y="5208587"/>
            <a:ext cx="685800" cy="22225"/>
          </a:xfrm>
          <a:prstGeom prst="straightConnector1">
            <a:avLst/>
          </a:prstGeom>
          <a:noFill/>
          <a:ln w="38100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arrow" w="med" len="med"/>
          </a:ln>
        </p:spPr>
      </p:cxnSp>
      <p:sp>
        <p:nvSpPr>
          <p:cNvPr id="29711" name="TextBox 21">
            <a:extLst>
              <a:ext uri="{FF2B5EF4-FFF2-40B4-BE49-F238E27FC236}">
                <a16:creationId xmlns:a16="http://schemas.microsoft.com/office/drawing/2014/main" id="{0C97A47B-40DD-4D76-AC12-5C7120E42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075" y="5562600"/>
            <a:ext cx="22225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anose="05050102010706020507" pitchFamily="18" charset="2"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DEPRIVATION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anose="05050102010706020507" pitchFamily="18" charset="2"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Exploiting and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anose="05050102010706020507" pitchFamily="18" charset="2"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Depriving others</a:t>
            </a:r>
          </a:p>
        </p:txBody>
      </p:sp>
      <p:sp>
        <p:nvSpPr>
          <p:cNvPr id="38929" name="TextBox 26">
            <a:extLst>
              <a:ext uri="{FF2B5EF4-FFF2-40B4-BE49-F238E27FC236}">
                <a16:creationId xmlns:a16="http://schemas.microsoft.com/office/drawing/2014/main" id="{73FF38FD-585C-4B9D-8BA3-70E86FABB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4105275"/>
            <a:ext cx="2362200" cy="923925"/>
          </a:xfrm>
          <a:prstGeom prst="rect">
            <a:avLst/>
          </a:prstGeom>
          <a:solidFill>
            <a:srgbClr val="4B00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FF"/>
                </a:solidFill>
              </a:rPr>
              <a:t>For human beings:</a:t>
            </a:r>
          </a:p>
          <a:p>
            <a:pPr eaLnBrk="1" hangingPunct="1"/>
            <a:r>
              <a:rPr lang="en-US" altLang="en-US" b="1">
                <a:solidFill>
                  <a:srgbClr val="FFFFFF"/>
                </a:solidFill>
              </a:rPr>
              <a:t>necessary but not</a:t>
            </a:r>
          </a:p>
          <a:p>
            <a:pPr eaLnBrk="1" hangingPunct="1"/>
            <a:r>
              <a:rPr lang="en-US" altLang="en-US" b="1">
                <a:solidFill>
                  <a:srgbClr val="FFFFFF"/>
                </a:solidFill>
              </a:rPr>
              <a:t>adequate</a:t>
            </a:r>
            <a:endParaRPr lang="en-GB" altLang="en-US" b="1">
              <a:solidFill>
                <a:srgbClr val="FFFFFF"/>
              </a:solidFill>
            </a:endParaRPr>
          </a:p>
        </p:txBody>
      </p:sp>
      <p:sp>
        <p:nvSpPr>
          <p:cNvPr id="38930" name="TextBox 27">
            <a:extLst>
              <a:ext uri="{FF2B5EF4-FFF2-40B4-BE49-F238E27FC236}">
                <a16:creationId xmlns:a16="http://schemas.microsoft.com/office/drawing/2014/main" id="{C8E08EEF-53DE-40B8-8D7C-5B2AF4161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4213" y="3114675"/>
            <a:ext cx="2363787" cy="9239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FF"/>
                </a:solidFill>
              </a:rPr>
              <a:t>For animals: necessary &amp; largely adequate</a:t>
            </a:r>
            <a:endParaRPr lang="en-GB" altLang="en-US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/>
      <p:bldP spid="297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57A1FC5B-E524-414A-8282-E72D777088B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Human Consciousness – Desired State</a:t>
            </a:r>
            <a:endParaRPr lang="en-GB" altLang="en-US"/>
          </a:p>
        </p:txBody>
      </p:sp>
      <p:sp>
        <p:nvSpPr>
          <p:cNvPr id="39939" name="Text Placeholder 1">
            <a:extLst>
              <a:ext uri="{FF2B5EF4-FFF2-40B4-BE49-F238E27FC236}">
                <a16:creationId xmlns:a16="http://schemas.microsoft.com/office/drawing/2014/main" id="{D7D7090A-9681-4D87-A3B1-4D6396FA8832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4" name="Rectangle 3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DC34CBA6-85A3-4C92-9015-ACAD8D62A323}"/>
              </a:ext>
            </a:extLst>
          </p:cNvPr>
          <p:cNvSpPr/>
          <p:nvPr/>
        </p:nvSpPr>
        <p:spPr bwMode="auto">
          <a:xfrm>
            <a:off x="2590800" y="2949575"/>
            <a:ext cx="2209800" cy="1676400"/>
          </a:xfrm>
          <a:prstGeom prst="rect">
            <a:avLst/>
          </a:prstGeom>
          <a:solidFill>
            <a:srgbClr val="4B00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RELATIONSHIP  (</a:t>
            </a:r>
            <a:r>
              <a:rPr lang="en-US" sz="3000" b="1" dirty="0">
                <a:solidFill>
                  <a:srgbClr val="FFFFFF"/>
                </a:solidFill>
                <a:latin typeface="Kruti Dev 042" pitchFamily="2" charset="0"/>
              </a:rPr>
              <a:t>laca/k</a:t>
            </a: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)</a:t>
            </a:r>
            <a:endParaRPr lang="en-US" sz="2400" b="1" i="1" dirty="0">
              <a:solidFill>
                <a:srgbClr val="FFFFFF"/>
              </a:solidFill>
              <a:cs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with human being</a:t>
            </a:r>
            <a:endParaRPr lang="en-US" sz="2400" b="1" i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5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68AFF704-8466-4A13-94DA-AFF926034ECC}"/>
              </a:ext>
            </a:extLst>
          </p:cNvPr>
          <p:cNvSpPr/>
          <p:nvPr/>
        </p:nvSpPr>
        <p:spPr bwMode="auto">
          <a:xfrm>
            <a:off x="5562600" y="2949575"/>
            <a:ext cx="2667000" cy="17526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PHYSICAL FACILITY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sz="3000" b="1" dirty="0">
                <a:solidFill>
                  <a:srgbClr val="FFFFFF"/>
                </a:solidFill>
                <a:latin typeface="Kruti Dev 042" pitchFamily="2" charset="0"/>
              </a:rPr>
              <a:t>lqfo/kk</a:t>
            </a: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with rest of nature</a:t>
            </a:r>
          </a:p>
        </p:txBody>
      </p:sp>
      <p:sp>
        <p:nvSpPr>
          <p:cNvPr id="6" name="Rectangle 5">
            <a:hlinkClick r:id="rId5" action="ppaction://hlinkpres?slideindex=1&amp;slidetitle="/>
            <a:extLst>
              <a:ext uri="{FF2B5EF4-FFF2-40B4-BE49-F238E27FC236}">
                <a16:creationId xmlns:a16="http://schemas.microsoft.com/office/drawing/2014/main" id="{214C020A-7C9D-4D23-95B8-A50BD0699BB9}"/>
              </a:ext>
            </a:extLst>
          </p:cNvPr>
          <p:cNvSpPr/>
          <p:nvPr/>
        </p:nvSpPr>
        <p:spPr bwMode="auto">
          <a:xfrm>
            <a:off x="3505200" y="838200"/>
            <a:ext cx="3733800" cy="1524000"/>
          </a:xfrm>
          <a:prstGeom prst="rect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RIGHT UNDERSTANDING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i="1" dirty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sz="3000" b="1" dirty="0">
                <a:solidFill>
                  <a:srgbClr val="FFFFFF"/>
                </a:solidFill>
                <a:latin typeface="Kruti Dev 042" pitchFamily="2" charset="0"/>
              </a:rPr>
              <a:t>le&gt;</a:t>
            </a:r>
            <a:r>
              <a:rPr lang="en-US" sz="2400" b="1" i="1" dirty="0">
                <a:solidFill>
                  <a:srgbClr val="FFFFFF"/>
                </a:solidFill>
                <a:cs typeface="Arial" charset="0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in the self</a:t>
            </a:r>
          </a:p>
        </p:txBody>
      </p:sp>
      <p:cxnSp>
        <p:nvCxnSpPr>
          <p:cNvPr id="39943" name="Straight Arrow Connector 15">
            <a:extLst>
              <a:ext uri="{FF2B5EF4-FFF2-40B4-BE49-F238E27FC236}">
                <a16:creationId xmlns:a16="http://schemas.microsoft.com/office/drawing/2014/main" id="{F5F32965-E0B5-4362-B99F-96168CFE5FC5}"/>
              </a:ext>
            </a:extLst>
          </p:cNvPr>
          <p:cNvCxnSpPr>
            <a:cxnSpLocks noChangeShapeType="1"/>
            <a:stCxn id="6" idx="2"/>
            <a:endCxn id="4" idx="0"/>
          </p:cNvCxnSpPr>
          <p:nvPr/>
        </p:nvCxnSpPr>
        <p:spPr bwMode="auto">
          <a:xfrm flipH="1">
            <a:off x="3695700" y="2362200"/>
            <a:ext cx="1676400" cy="587375"/>
          </a:xfrm>
          <a:prstGeom prst="straightConnector1">
            <a:avLst/>
          </a:prstGeom>
          <a:noFill/>
          <a:ln w="38100" algn="ctr">
            <a:solidFill>
              <a:srgbClr val="4B008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7238CFC-385F-4BB0-B137-EC442895E22D}"/>
              </a:ext>
            </a:extLst>
          </p:cNvPr>
          <p:cNvCxnSpPr>
            <a:stCxn id="4" idx="2"/>
            <a:endCxn id="39945" idx="0"/>
          </p:cNvCxnSpPr>
          <p:nvPr/>
        </p:nvCxnSpPr>
        <p:spPr bwMode="auto">
          <a:xfrm rot="5400000">
            <a:off x="3234532" y="5079206"/>
            <a:ext cx="914400" cy="7937"/>
          </a:xfrm>
          <a:prstGeom prst="straightConnector1">
            <a:avLst/>
          </a:prstGeom>
          <a:ln w="38100">
            <a:solidFill>
              <a:srgbClr val="4B00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5" name="TextBox 20">
            <a:extLst>
              <a:ext uri="{FF2B5EF4-FFF2-40B4-BE49-F238E27FC236}">
                <a16:creationId xmlns:a16="http://schemas.microsoft.com/office/drawing/2014/main" id="{0ED99336-63CD-4B08-A833-CAC7778E2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540375"/>
            <a:ext cx="386873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7030A0"/>
                </a:solidFill>
              </a:rPr>
              <a:t>MUTUAL HAPPINESS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anose="05050102010706020507" pitchFamily="18" charset="2"/>
              <a:buNone/>
            </a:pPr>
            <a:r>
              <a:rPr lang="en-US" altLang="en-US" sz="2800" b="1" i="1">
                <a:solidFill>
                  <a:srgbClr val="7030A0"/>
                </a:solidFill>
              </a:rPr>
              <a:t>(</a:t>
            </a:r>
            <a:r>
              <a:rPr lang="en-US" altLang="en-US" sz="3600" b="1">
                <a:solidFill>
                  <a:srgbClr val="800080"/>
                </a:solidFill>
                <a:latin typeface="Kruti Dev 042" pitchFamily="2" charset="0"/>
              </a:rPr>
              <a:t>mHk; lq[k</a:t>
            </a:r>
            <a:r>
              <a:rPr lang="en-US" altLang="en-US" sz="2800" b="1" i="1">
                <a:solidFill>
                  <a:srgbClr val="7030A0"/>
                </a:solidFill>
              </a:rPr>
              <a:t>)</a:t>
            </a:r>
          </a:p>
        </p:txBody>
      </p:sp>
      <p:cxnSp>
        <p:nvCxnSpPr>
          <p:cNvPr id="39946" name="Straight Arrow Connector 9">
            <a:extLst>
              <a:ext uri="{FF2B5EF4-FFF2-40B4-BE49-F238E27FC236}">
                <a16:creationId xmlns:a16="http://schemas.microsoft.com/office/drawing/2014/main" id="{BA2662C8-97A2-4584-9DE9-2BEC91C47C58}"/>
              </a:ext>
            </a:extLst>
          </p:cNvPr>
          <p:cNvCxnSpPr>
            <a:cxnSpLocks noChangeShapeType="1"/>
            <a:stCxn id="6" idx="2"/>
            <a:endCxn id="5" idx="0"/>
          </p:cNvCxnSpPr>
          <p:nvPr/>
        </p:nvCxnSpPr>
        <p:spPr bwMode="auto">
          <a:xfrm>
            <a:off x="5372100" y="2362200"/>
            <a:ext cx="1524000" cy="587375"/>
          </a:xfrm>
          <a:prstGeom prst="straightConnector1">
            <a:avLst/>
          </a:prstGeom>
          <a:noFill/>
          <a:ln w="38100" algn="ctr">
            <a:solidFill>
              <a:srgbClr val="0046A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7" name="Straight Arrow Connector 19">
            <a:extLst>
              <a:ext uri="{FF2B5EF4-FFF2-40B4-BE49-F238E27FC236}">
                <a16:creationId xmlns:a16="http://schemas.microsoft.com/office/drawing/2014/main" id="{F6F8EE4D-47C3-44E2-9CB5-935E057E304D}"/>
              </a:ext>
            </a:extLst>
          </p:cNvPr>
          <p:cNvCxnSpPr>
            <a:cxnSpLocks noChangeShapeType="1"/>
            <a:endCxn id="39948" idx="0"/>
          </p:cNvCxnSpPr>
          <p:nvPr/>
        </p:nvCxnSpPr>
        <p:spPr bwMode="auto">
          <a:xfrm rot="5400000">
            <a:off x="7275513" y="5119687"/>
            <a:ext cx="838200" cy="3175"/>
          </a:xfrm>
          <a:prstGeom prst="straightConnector1">
            <a:avLst/>
          </a:prstGeom>
          <a:noFill/>
          <a:ln w="38100" algn="ctr">
            <a:solidFill>
              <a:srgbClr val="0046A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8" name="TextBox 21">
            <a:extLst>
              <a:ext uri="{FF2B5EF4-FFF2-40B4-BE49-F238E27FC236}">
                <a16:creationId xmlns:a16="http://schemas.microsoft.com/office/drawing/2014/main" id="{53FC0B02-1C65-446E-AF1D-88A7973D2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540375"/>
            <a:ext cx="410686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MUTUAL PROSPERITY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</a:pPr>
            <a:r>
              <a:rPr lang="en-US" altLang="en-US" sz="2800" b="1" i="1">
                <a:solidFill>
                  <a:srgbClr val="0000FF"/>
                </a:solidFill>
              </a:rPr>
              <a:t>(</a:t>
            </a:r>
            <a:r>
              <a:rPr lang="en-US" altLang="en-US" sz="3600" b="1">
                <a:solidFill>
                  <a:srgbClr val="0000FF"/>
                </a:solidFill>
                <a:latin typeface="Kruti Dev 042" pitchFamily="2" charset="0"/>
              </a:rPr>
              <a:t>mHk; le`f)</a:t>
            </a:r>
            <a:r>
              <a:rPr lang="en-US" altLang="en-US" sz="2800" b="1" i="1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AB580AD-6EFD-42B1-AD7A-6BC4D3B845F0}"/>
              </a:ext>
            </a:extLst>
          </p:cNvPr>
          <p:cNvSpPr/>
          <p:nvPr/>
        </p:nvSpPr>
        <p:spPr bwMode="auto">
          <a:xfrm>
            <a:off x="5410200" y="2817813"/>
            <a:ext cx="4572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800080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0E67FD-67DC-408F-BE6D-104C1CE0916D}"/>
              </a:ext>
            </a:extLst>
          </p:cNvPr>
          <p:cNvSpPr/>
          <p:nvPr/>
        </p:nvSpPr>
        <p:spPr bwMode="auto">
          <a:xfrm>
            <a:off x="2209800" y="2797175"/>
            <a:ext cx="4572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33CA5D5-4E12-460A-B892-C0F11F51D904}"/>
              </a:ext>
            </a:extLst>
          </p:cNvPr>
          <p:cNvSpPr/>
          <p:nvPr/>
        </p:nvSpPr>
        <p:spPr bwMode="auto">
          <a:xfrm>
            <a:off x="1524000" y="587375"/>
            <a:ext cx="7772400" cy="4953000"/>
          </a:xfrm>
          <a:prstGeom prst="ellipse">
            <a:avLst/>
          </a:prstGeom>
          <a:noFill/>
          <a:ln w="76200">
            <a:solidFill>
              <a:srgbClr val="4B0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9952" name="TextBox 26">
            <a:extLst>
              <a:ext uri="{FF2B5EF4-FFF2-40B4-BE49-F238E27FC236}">
                <a16:creationId xmlns:a16="http://schemas.microsoft.com/office/drawing/2014/main" id="{77F9C337-0509-4670-BBA3-AAD25BFFB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538163"/>
            <a:ext cx="2362200" cy="1138237"/>
          </a:xfrm>
          <a:prstGeom prst="rect">
            <a:avLst/>
          </a:prstGeom>
          <a:solidFill>
            <a:srgbClr val="4B00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FFFF"/>
                </a:solidFill>
              </a:rPr>
              <a:t>Human Consciousness</a:t>
            </a:r>
          </a:p>
          <a:p>
            <a:pPr eaLnBrk="1" hangingPunct="1"/>
            <a:r>
              <a:rPr lang="en-US" altLang="en-US" sz="2800" b="1">
                <a:solidFill>
                  <a:srgbClr val="FFFFFF"/>
                </a:solidFill>
                <a:latin typeface="Kruti Dev 042" pitchFamily="2" charset="0"/>
              </a:rPr>
              <a:t>ekuo psruk</a:t>
            </a:r>
            <a:endParaRPr lang="en-US" altLang="en-US" sz="2800">
              <a:solidFill>
                <a:srgbClr val="FFFFFF"/>
              </a:solidFill>
            </a:endParaRPr>
          </a:p>
        </p:txBody>
      </p:sp>
      <p:sp>
        <p:nvSpPr>
          <p:cNvPr id="14" name="Oval 5">
            <a:extLst>
              <a:ext uri="{FF2B5EF4-FFF2-40B4-BE49-F238E27FC236}">
                <a16:creationId xmlns:a16="http://schemas.microsoft.com/office/drawing/2014/main" id="{802737E4-29EF-46AF-A122-481284EB53D9}"/>
              </a:ext>
            </a:extLst>
          </p:cNvPr>
          <p:cNvSpPr/>
          <p:nvPr/>
        </p:nvSpPr>
        <p:spPr bwMode="auto">
          <a:xfrm>
            <a:off x="3257550" y="968375"/>
            <a:ext cx="4572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39954" name="TextBox 18">
            <a:extLst>
              <a:ext uri="{FF2B5EF4-FFF2-40B4-BE49-F238E27FC236}">
                <a16:creationId xmlns:a16="http://schemas.microsoft.com/office/drawing/2014/main" id="{76198DD3-6074-4AB3-9FF1-E878B83BE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406775"/>
            <a:ext cx="99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Feeling</a:t>
            </a:r>
          </a:p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- Trust</a:t>
            </a:r>
          </a:p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- Respect</a:t>
            </a:r>
          </a:p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- …</a:t>
            </a:r>
          </a:p>
        </p:txBody>
      </p:sp>
      <p:sp>
        <p:nvSpPr>
          <p:cNvPr id="30738" name="Rectangle 17">
            <a:extLst>
              <a:ext uri="{FF2B5EF4-FFF2-40B4-BE49-F238E27FC236}">
                <a16:creationId xmlns:a16="http://schemas.microsoft.com/office/drawing/2014/main" id="{64B842B5-1956-45EB-901F-A4D5978B2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9800" y="1828800"/>
            <a:ext cx="2286000" cy="452431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eaLnBrk="1" hangingPunct="1">
              <a:buFont typeface="Symbol" pitchFamily="18" charset="2"/>
              <a:buNone/>
              <a:defRPr/>
            </a:pPr>
            <a:r>
              <a:rPr lang="en-GB" dirty="0">
                <a:solidFill>
                  <a:prstClr val="black"/>
                </a:solidFill>
              </a:rPr>
              <a:t>If we are living with all three</a:t>
            </a:r>
          </a:p>
          <a:p>
            <a:pPr eaLnBrk="1" hangingPunct="1">
              <a:buFont typeface="Symbol" pitchFamily="18" charset="2"/>
              <a:buNone/>
              <a:defRPr/>
            </a:pPr>
            <a:r>
              <a:rPr lang="en-GB" dirty="0">
                <a:solidFill>
                  <a:prstClr val="black"/>
                </a:solidFill>
              </a:rPr>
              <a:t>(right understanding, relationship and physical facility, in that priority order) </a:t>
            </a:r>
          </a:p>
          <a:p>
            <a:pPr eaLnBrk="1" hangingPunct="1">
              <a:buFont typeface="Symbol" pitchFamily="18" charset="2"/>
              <a:buNone/>
              <a:defRPr/>
            </a:pPr>
            <a:r>
              <a:rPr lang="en-GB" dirty="0">
                <a:solidFill>
                  <a:prstClr val="black"/>
                </a:solidFill>
              </a:rPr>
              <a:t>then we are living with human consciousness</a:t>
            </a:r>
          </a:p>
          <a:p>
            <a:pPr eaLnBrk="1" hangingPunct="1">
              <a:buFont typeface="Symbol" pitchFamily="18" charset="2"/>
              <a:buNone/>
              <a:defRPr/>
            </a:pPr>
            <a:endParaRPr lang="en-GB" dirty="0">
              <a:solidFill>
                <a:prstClr val="black"/>
              </a:solidFill>
            </a:endParaRPr>
          </a:p>
          <a:p>
            <a:pPr eaLnBrk="1" hangingPunct="1">
              <a:buFont typeface="Symbol" pitchFamily="18" charset="2"/>
              <a:buNone/>
              <a:defRPr/>
            </a:pPr>
            <a:r>
              <a:rPr lang="en-GB" dirty="0">
                <a:solidFill>
                  <a:prstClr val="black"/>
                </a:solidFill>
              </a:rPr>
              <a:t>Human being can be fulfilled </a:t>
            </a:r>
          </a:p>
          <a:p>
            <a:pPr eaLnBrk="1" hangingPunct="1">
              <a:buFont typeface="Symbol" pitchFamily="18" charset="2"/>
              <a:buNone/>
              <a:defRPr/>
            </a:pPr>
            <a:r>
              <a:rPr lang="en-GB" dirty="0">
                <a:solidFill>
                  <a:prstClr val="black"/>
                </a:solidFill>
              </a:rPr>
              <a:t>(be happy and prosperous) </a:t>
            </a:r>
          </a:p>
          <a:p>
            <a:pPr eaLnBrk="1" hangingPunct="1">
              <a:buFont typeface="Symbol" pitchFamily="18" charset="2"/>
              <a:buNone/>
              <a:defRPr/>
            </a:pPr>
            <a:r>
              <a:rPr lang="en-GB" dirty="0">
                <a:solidFill>
                  <a:prstClr val="black"/>
                </a:solidFill>
              </a:rPr>
              <a:t>on the basis of these three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8">
            <a:extLst>
              <a:ext uri="{FF2B5EF4-FFF2-40B4-BE49-F238E27FC236}">
                <a16:creationId xmlns:a16="http://schemas.microsoft.com/office/drawing/2014/main" id="{BE070333-A8F8-4751-80E3-8DFDFF9EF8D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Inhuman Consciousness</a:t>
            </a:r>
            <a:endParaRPr lang="en-GB" altLang="en-US"/>
          </a:p>
        </p:txBody>
      </p:sp>
      <p:sp>
        <p:nvSpPr>
          <p:cNvPr id="40963" name="Text Placeholder 1">
            <a:extLst>
              <a:ext uri="{FF2B5EF4-FFF2-40B4-BE49-F238E27FC236}">
                <a16:creationId xmlns:a16="http://schemas.microsoft.com/office/drawing/2014/main" id="{0BCD9A90-C595-4A65-9406-28DD684CBFA1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697A37C-339E-4593-B22F-243539C94112}"/>
              </a:ext>
            </a:extLst>
          </p:cNvPr>
          <p:cNvSpPr/>
          <p:nvPr/>
        </p:nvSpPr>
        <p:spPr bwMode="auto">
          <a:xfrm>
            <a:off x="5048250" y="2819400"/>
            <a:ext cx="3733800" cy="2362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BD6D9D-D31A-49F1-80F1-4462705B999A}"/>
              </a:ext>
            </a:extLst>
          </p:cNvPr>
          <p:cNvSpPr/>
          <p:nvPr/>
        </p:nvSpPr>
        <p:spPr bwMode="auto">
          <a:xfrm>
            <a:off x="2590800" y="3219450"/>
            <a:ext cx="2209800" cy="1676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defRPr/>
            </a:pPr>
            <a:r>
              <a:rPr 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RELATIONSHIP  (</a:t>
            </a:r>
            <a:r>
              <a:rPr lang="en-US" sz="3000" b="1" dirty="0">
                <a:solidFill>
                  <a:prstClr val="black">
                    <a:lumMod val="85000"/>
                    <a:lumOff val="15000"/>
                  </a:prstClr>
                </a:solidFill>
                <a:latin typeface="Kruti Dev 042" pitchFamily="2" charset="0"/>
              </a:rPr>
              <a:t>laca/k</a:t>
            </a:r>
            <a:r>
              <a:rPr 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)</a:t>
            </a:r>
            <a:endParaRPr lang="en-US" sz="2400" b="1" i="1" dirty="0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with human being</a:t>
            </a:r>
            <a:endParaRPr lang="en-US" sz="2400" b="1" i="1" dirty="0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D25CB496-65E3-4670-AE12-82546F710591}"/>
              </a:ext>
            </a:extLst>
          </p:cNvPr>
          <p:cNvSpPr/>
          <p:nvPr/>
        </p:nvSpPr>
        <p:spPr bwMode="auto">
          <a:xfrm>
            <a:off x="5562600" y="3200400"/>
            <a:ext cx="2667000" cy="16764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PHYSICAL FACILITY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sz="3000" b="1" dirty="0">
                <a:solidFill>
                  <a:srgbClr val="FFFFFF"/>
                </a:solidFill>
                <a:latin typeface="Kruti Dev 042" pitchFamily="2" charset="0"/>
              </a:rPr>
              <a:t>lqfo/kk</a:t>
            </a: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with rest of nature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BD7064-F511-488C-AED0-E2705FDE2055}"/>
              </a:ext>
            </a:extLst>
          </p:cNvPr>
          <p:cNvSpPr/>
          <p:nvPr/>
        </p:nvSpPr>
        <p:spPr bwMode="auto">
          <a:xfrm>
            <a:off x="3429000" y="1143000"/>
            <a:ext cx="3810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RIGHT UNDERSTANDING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i="1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(</a:t>
            </a:r>
            <a:r>
              <a:rPr lang="en-US" sz="3000" b="1" dirty="0">
                <a:solidFill>
                  <a:prstClr val="black">
                    <a:lumMod val="85000"/>
                    <a:lumOff val="15000"/>
                  </a:prstClr>
                </a:solidFill>
                <a:latin typeface="Kruti Dev 042" pitchFamily="2" charset="0"/>
              </a:rPr>
              <a:t>le&gt;</a:t>
            </a:r>
            <a:r>
              <a:rPr lang="en-US" sz="2400" b="1" i="1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defRPr/>
            </a:pPr>
            <a:r>
              <a:rPr 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in the self</a:t>
            </a:r>
          </a:p>
        </p:txBody>
      </p:sp>
      <p:cxnSp>
        <p:nvCxnSpPr>
          <p:cNvPr id="27" name="Straight Arrow Connector 15">
            <a:extLst>
              <a:ext uri="{FF2B5EF4-FFF2-40B4-BE49-F238E27FC236}">
                <a16:creationId xmlns:a16="http://schemas.microsoft.com/office/drawing/2014/main" id="{28C9B583-9851-4906-9CC8-F8F6FC46077C}"/>
              </a:ext>
            </a:extLst>
          </p:cNvPr>
          <p:cNvCxnSpPr>
            <a:cxnSpLocks noChangeShapeType="1"/>
            <a:stCxn id="26" idx="2"/>
            <a:endCxn id="23" idx="0"/>
          </p:cNvCxnSpPr>
          <p:nvPr/>
        </p:nvCxnSpPr>
        <p:spPr bwMode="auto">
          <a:xfrm rot="5400000">
            <a:off x="4162425" y="2047875"/>
            <a:ext cx="704850" cy="1638300"/>
          </a:xfrm>
          <a:prstGeom prst="straightConnector1">
            <a:avLst/>
          </a:prstGeom>
          <a:noFill/>
          <a:ln w="38100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A926481-1CA6-4A9A-93C6-B8DE2384406A}"/>
              </a:ext>
            </a:extLst>
          </p:cNvPr>
          <p:cNvCxnSpPr>
            <a:stCxn id="26" idx="2"/>
            <a:endCxn id="24" idx="0"/>
          </p:cNvCxnSpPr>
          <p:nvPr/>
        </p:nvCxnSpPr>
        <p:spPr bwMode="auto">
          <a:xfrm rot="16200000" flipH="1">
            <a:off x="5772150" y="2076450"/>
            <a:ext cx="685800" cy="156210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3FD46DEB-B719-4FF4-9DAF-D62286E2E796}"/>
              </a:ext>
            </a:extLst>
          </p:cNvPr>
          <p:cNvSpPr/>
          <p:nvPr/>
        </p:nvSpPr>
        <p:spPr bwMode="auto">
          <a:xfrm>
            <a:off x="5410200" y="3200400"/>
            <a:ext cx="4572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CDE0457-A7A6-426F-9537-AE03B5289AB5}"/>
              </a:ext>
            </a:extLst>
          </p:cNvPr>
          <p:cNvSpPr/>
          <p:nvPr/>
        </p:nvSpPr>
        <p:spPr bwMode="auto">
          <a:xfrm>
            <a:off x="2286000" y="3179763"/>
            <a:ext cx="4572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800080"/>
                </a:solidFill>
              </a:rPr>
              <a:t>?</a:t>
            </a:r>
          </a:p>
        </p:txBody>
      </p:sp>
      <p:sp>
        <p:nvSpPr>
          <p:cNvPr id="34" name="Oval 5">
            <a:extLst>
              <a:ext uri="{FF2B5EF4-FFF2-40B4-BE49-F238E27FC236}">
                <a16:creationId xmlns:a16="http://schemas.microsoft.com/office/drawing/2014/main" id="{F6437033-5154-468D-ACBB-BE17F614163A}"/>
              </a:ext>
            </a:extLst>
          </p:cNvPr>
          <p:cNvSpPr/>
          <p:nvPr/>
        </p:nvSpPr>
        <p:spPr bwMode="auto">
          <a:xfrm>
            <a:off x="3257550" y="1143000"/>
            <a:ext cx="4572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800080"/>
                </a:solidFill>
              </a:rPr>
              <a:t>?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035527E-0721-4CE3-9E0A-3A487AAC312E}"/>
              </a:ext>
            </a:extLst>
          </p:cNvPr>
          <p:cNvCxnSpPr>
            <a:endCxn id="40974" idx="0"/>
          </p:cNvCxnSpPr>
          <p:nvPr/>
        </p:nvCxnSpPr>
        <p:spPr bwMode="auto">
          <a:xfrm rot="5400000">
            <a:off x="2815432" y="5253831"/>
            <a:ext cx="609600" cy="7937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4" name="TextBox 20">
            <a:extLst>
              <a:ext uri="{FF2B5EF4-FFF2-40B4-BE49-F238E27FC236}">
                <a16:creationId xmlns:a16="http://schemas.microsoft.com/office/drawing/2014/main" id="{52451DAB-E221-4800-88E6-450FEBFC7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038" y="5562600"/>
            <a:ext cx="3092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anose="05050102010706020507" pitchFamily="18" charset="2"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UNHAPPINESS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anose="05050102010706020507" pitchFamily="18" charset="2"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Making others Unhappy</a:t>
            </a:r>
          </a:p>
        </p:txBody>
      </p:sp>
      <p:cxnSp>
        <p:nvCxnSpPr>
          <p:cNvPr id="37" name="Straight Arrow Connector 19">
            <a:extLst>
              <a:ext uri="{FF2B5EF4-FFF2-40B4-BE49-F238E27FC236}">
                <a16:creationId xmlns:a16="http://schemas.microsoft.com/office/drawing/2014/main" id="{0928CC55-1FC9-4420-9E4A-E4C892070C38}"/>
              </a:ext>
            </a:extLst>
          </p:cNvPr>
          <p:cNvCxnSpPr>
            <a:cxnSpLocks noChangeShapeType="1"/>
            <a:stCxn id="24" idx="2"/>
            <a:endCxn id="40976" idx="0"/>
          </p:cNvCxnSpPr>
          <p:nvPr/>
        </p:nvCxnSpPr>
        <p:spPr bwMode="auto">
          <a:xfrm rot="16200000" flipH="1">
            <a:off x="6564313" y="5208587"/>
            <a:ext cx="685800" cy="22225"/>
          </a:xfrm>
          <a:prstGeom prst="straightConnector1">
            <a:avLst/>
          </a:prstGeom>
          <a:noFill/>
          <a:ln w="38100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arrow" w="med" len="med"/>
          </a:ln>
        </p:spPr>
      </p:cxnSp>
      <p:sp>
        <p:nvSpPr>
          <p:cNvPr id="40976" name="TextBox 21">
            <a:extLst>
              <a:ext uri="{FF2B5EF4-FFF2-40B4-BE49-F238E27FC236}">
                <a16:creationId xmlns:a16="http://schemas.microsoft.com/office/drawing/2014/main" id="{C32D3729-A444-4473-B49B-183F72893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075" y="5562600"/>
            <a:ext cx="22225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anose="05050102010706020507" pitchFamily="18" charset="2"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DEPRIVATION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anose="05050102010706020507" pitchFamily="18" charset="2"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Exploiting and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anose="05050102010706020507" pitchFamily="18" charset="2"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Depriving others</a:t>
            </a:r>
          </a:p>
        </p:txBody>
      </p:sp>
      <p:sp>
        <p:nvSpPr>
          <p:cNvPr id="40977" name="TextBox 27">
            <a:extLst>
              <a:ext uri="{FF2B5EF4-FFF2-40B4-BE49-F238E27FC236}">
                <a16:creationId xmlns:a16="http://schemas.microsoft.com/office/drawing/2014/main" id="{E7C7F3A1-C364-4A07-A537-823444097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4514850"/>
            <a:ext cx="2362200" cy="1016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FFFF"/>
                </a:solidFill>
              </a:rPr>
              <a:t>Inhuman Consciousness</a:t>
            </a:r>
          </a:p>
          <a:p>
            <a:pPr eaLnBrk="1" hangingPunct="1"/>
            <a:r>
              <a:rPr lang="hi-IN" altLang="en-US" sz="2000">
                <a:solidFill>
                  <a:srgbClr val="FFFFFF"/>
                </a:solidFill>
              </a:rPr>
              <a:t>अमानवीय चेतन</a:t>
            </a:r>
            <a:endParaRPr lang="en-US" altLang="en-US" sz="20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33725086-9FBE-4746-A3BB-EB29F5B61C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41987" name="Text Placeholder 2">
            <a:extLst>
              <a:ext uri="{FF2B5EF4-FFF2-40B4-BE49-F238E27FC236}">
                <a16:creationId xmlns:a16="http://schemas.microsoft.com/office/drawing/2014/main" id="{E651E208-270F-42CD-9905-802DED267A1D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497E60-3F9A-449E-9D4C-500F45F4F0E5}"/>
              </a:ext>
            </a:extLst>
          </p:cNvPr>
          <p:cNvGraphicFramePr>
            <a:graphicFrameLocks noGrp="1"/>
          </p:cNvGraphicFramePr>
          <p:nvPr/>
        </p:nvGraphicFramePr>
        <p:xfrm>
          <a:off x="1539875" y="609600"/>
          <a:ext cx="9128125" cy="299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1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57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Animals living with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animal consciousness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5" marR="6858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 are in harmony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5" marR="6858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is fine</a:t>
                      </a:r>
                      <a:endParaRPr lang="en-US" sz="2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5" marR="6858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57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being living with human consciousness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5" marR="6858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 are in harmony</a:t>
                      </a:r>
                      <a:endParaRPr lang="en-US" sz="2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5" marR="6858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is fine</a:t>
                      </a:r>
                      <a:endParaRPr lang="en-US" sz="2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5" marR="6858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7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being living with animal consciousness</a:t>
                      </a:r>
                    </a:p>
                  </a:txBody>
                  <a:tcPr marL="68585" marR="6858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 are in disharmony</a:t>
                      </a:r>
                      <a:endParaRPr lang="en-US" sz="22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5" marR="6858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is the problem</a:t>
                      </a:r>
                      <a:endParaRPr lang="en-US" sz="22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5" marR="6858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546DDBF9-6FBB-426C-AFBF-B592FC0F83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Since we generally don’t have clarity about our physical needs…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C965C-21B2-4667-9368-D9F30B3661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Symbol" pitchFamily="18" charset="2"/>
              <a:buNone/>
              <a:defRPr/>
            </a:pPr>
            <a:r>
              <a:t>In the society, we can observe two categories of human beings</a:t>
            </a:r>
          </a:p>
          <a:p>
            <a:pPr>
              <a:buFont typeface="Symbol" pitchFamily="18" charset="2"/>
              <a:buNone/>
              <a:defRPr/>
            </a:pPr>
            <a:r>
              <a:rPr sz="2400" b="1" err="1">
                <a:solidFill>
                  <a:srgbClr val="1E00AA"/>
                </a:solidFill>
                <a:latin typeface="Kruti Dev 042" pitchFamily="2" charset="0"/>
              </a:rPr>
              <a:t>blhfy</a:t>
            </a:r>
            <a:r>
              <a:rPr sz="2400" b="1">
                <a:solidFill>
                  <a:srgbClr val="1E00AA"/>
                </a:solidFill>
                <a:latin typeface="Kruti Dev 042" pitchFamily="2" charset="0"/>
              </a:rPr>
              <a:t>, </a:t>
            </a:r>
            <a:r>
              <a:rPr sz="2400" b="1" err="1">
                <a:solidFill>
                  <a:srgbClr val="1E00AA"/>
                </a:solidFill>
                <a:latin typeface="Kruti Dev 042" pitchFamily="2" charset="0"/>
              </a:rPr>
              <a:t>vHkh</a:t>
            </a:r>
            <a:r>
              <a:rPr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sz="2400" b="1" err="1">
                <a:solidFill>
                  <a:srgbClr val="1E00AA"/>
                </a:solidFill>
                <a:latin typeface="Kruti Dev 042" pitchFamily="2" charset="0"/>
              </a:rPr>
              <a:t>nks</a:t>
            </a:r>
            <a:r>
              <a:rPr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sz="2400" b="1" err="1">
                <a:solidFill>
                  <a:srgbClr val="1E00AA"/>
                </a:solidFill>
                <a:latin typeface="Kruti Dev 042" pitchFamily="2" charset="0"/>
              </a:rPr>
              <a:t>rjg</a:t>
            </a:r>
            <a:r>
              <a:rPr sz="2400" b="1">
                <a:solidFill>
                  <a:srgbClr val="1E00AA"/>
                </a:solidFill>
                <a:latin typeface="Kruti Dev 042" pitchFamily="2" charset="0"/>
              </a:rPr>
              <a:t> ds </a:t>
            </a:r>
            <a:r>
              <a:rPr sz="2400" b="1" err="1">
                <a:solidFill>
                  <a:srgbClr val="1E00AA"/>
                </a:solidFill>
                <a:latin typeface="Kruti Dev 042" pitchFamily="2" charset="0"/>
              </a:rPr>
              <a:t>euq</a:t>
            </a:r>
            <a:r>
              <a:rPr sz="2400" b="1">
                <a:solidFill>
                  <a:srgbClr val="1E00AA"/>
                </a:solidFill>
                <a:latin typeface="Kruti Dev 042" pitchFamily="2" charset="0"/>
              </a:rPr>
              <a:t>”; </a:t>
            </a:r>
            <a:r>
              <a:rPr sz="2400" b="1" err="1">
                <a:solidFill>
                  <a:srgbClr val="1E00AA"/>
                </a:solidFill>
                <a:latin typeface="Kruti Dev 042" pitchFamily="2" charset="0"/>
              </a:rPr>
              <a:t>fn</a:t>
            </a:r>
            <a:r>
              <a:rPr sz="2400" b="1">
                <a:solidFill>
                  <a:srgbClr val="1E00AA"/>
                </a:solidFill>
                <a:latin typeface="Kruti Dev 042" pitchFamily="2" charset="0"/>
              </a:rPr>
              <a:t>[</a:t>
            </a:r>
            <a:r>
              <a:rPr sz="2400" b="1" err="1">
                <a:solidFill>
                  <a:srgbClr val="1E00AA"/>
                </a:solidFill>
                <a:latin typeface="Kruti Dev 042" pitchFamily="2" charset="0"/>
              </a:rPr>
              <a:t>kkbZ</a:t>
            </a:r>
            <a:r>
              <a:rPr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sz="2400" b="1" err="1">
                <a:solidFill>
                  <a:srgbClr val="1E00AA"/>
                </a:solidFill>
                <a:latin typeface="Kruti Dev 042" pitchFamily="2" charset="0"/>
              </a:rPr>
              <a:t>nsrs</a:t>
            </a:r>
            <a:r>
              <a:rPr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sz="2400" b="1" err="1">
                <a:solidFill>
                  <a:srgbClr val="1E00AA"/>
                </a:solidFill>
                <a:latin typeface="Kruti Dev 042" pitchFamily="2" charset="0"/>
              </a:rPr>
              <a:t>gSa</a:t>
            </a:r>
            <a:r>
              <a:rPr sz="2400" b="1">
                <a:solidFill>
                  <a:srgbClr val="1E00AA"/>
                </a:solidFill>
                <a:latin typeface="Kruti Dev 042" pitchFamily="2" charset="0"/>
              </a:rPr>
              <a:t>&amp;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t>Lacking </a:t>
            </a:r>
            <a:r>
              <a:rPr lang="en-GB"/>
              <a:t>physical facility</a:t>
            </a:r>
            <a:r>
              <a:t>, unhappy deprived (</a:t>
            </a:r>
            <a:r>
              <a:rPr sz="2400" b="1" err="1">
                <a:solidFill>
                  <a:srgbClr val="1E00AA"/>
                </a:solidFill>
                <a:latin typeface="Kruti Dev 042" pitchFamily="2" charset="0"/>
              </a:rPr>
              <a:t>lqfo</a:t>
            </a:r>
            <a:r>
              <a:rPr sz="2400" b="1">
                <a:solidFill>
                  <a:srgbClr val="1E00AA"/>
                </a:solidFill>
                <a:latin typeface="Kruti Dev 042" pitchFamily="2" charset="0"/>
              </a:rPr>
              <a:t>/kk </a:t>
            </a:r>
            <a:r>
              <a:rPr sz="2400" b="1" err="1">
                <a:solidFill>
                  <a:srgbClr val="1E00AA"/>
                </a:solidFill>
                <a:latin typeface="Kruti Dev 042" pitchFamily="2" charset="0"/>
              </a:rPr>
              <a:t>foghu</a:t>
            </a:r>
            <a:r>
              <a:rPr sz="2400" b="1">
                <a:solidFill>
                  <a:srgbClr val="1E00AA"/>
                </a:solidFill>
                <a:latin typeface="Kruti Dev 042" pitchFamily="2" charset="0"/>
              </a:rPr>
              <a:t> nq[</a:t>
            </a:r>
            <a:r>
              <a:rPr sz="2400" b="1" err="1">
                <a:solidFill>
                  <a:srgbClr val="1E00AA"/>
                </a:solidFill>
                <a:latin typeface="Kruti Dev 042" pitchFamily="2" charset="0"/>
              </a:rPr>
              <a:t>kh</a:t>
            </a:r>
            <a:r>
              <a:rPr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sz="2400" b="1" err="1">
                <a:solidFill>
                  <a:srgbClr val="1E00AA"/>
                </a:solidFill>
                <a:latin typeface="Kruti Dev 042" pitchFamily="2" charset="0"/>
              </a:rPr>
              <a:t>nfjnz</a:t>
            </a:r>
            <a:r>
              <a:rPr b="1">
                <a:solidFill>
                  <a:srgbClr val="1E00AA"/>
                </a:solidFill>
              </a:rPr>
              <a:t> </a:t>
            </a:r>
            <a:r>
              <a:t>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t>Having </a:t>
            </a:r>
            <a:r>
              <a:rPr lang="en-GB"/>
              <a:t>physical facility</a:t>
            </a:r>
            <a:r>
              <a:t>, unhappy deprived (</a:t>
            </a:r>
            <a:r>
              <a:rPr sz="2400" b="1" err="1">
                <a:solidFill>
                  <a:srgbClr val="1E00AA"/>
                </a:solidFill>
                <a:latin typeface="Kruti Dev 042" pitchFamily="2" charset="0"/>
              </a:rPr>
              <a:t>lqfo</a:t>
            </a:r>
            <a:r>
              <a:rPr sz="2400" b="1">
                <a:solidFill>
                  <a:srgbClr val="1E00AA"/>
                </a:solidFill>
                <a:latin typeface="Kruti Dev 042" pitchFamily="2" charset="0"/>
              </a:rPr>
              <a:t>/kk </a:t>
            </a:r>
            <a:r>
              <a:rPr sz="2400" b="1" err="1">
                <a:solidFill>
                  <a:srgbClr val="1E00AA"/>
                </a:solidFill>
                <a:latin typeface="Kruti Dev 042" pitchFamily="2" charset="0"/>
              </a:rPr>
              <a:t>laiUu</a:t>
            </a:r>
            <a:r>
              <a:rPr sz="2400" b="1">
                <a:solidFill>
                  <a:srgbClr val="1E00AA"/>
                </a:solidFill>
                <a:latin typeface="Kruti Dev 042" pitchFamily="2" charset="0"/>
              </a:rPr>
              <a:t> nq[</a:t>
            </a:r>
            <a:r>
              <a:rPr sz="2400" b="1" err="1">
                <a:solidFill>
                  <a:srgbClr val="1E00AA"/>
                </a:solidFill>
                <a:latin typeface="Kruti Dev 042" pitchFamily="2" charset="0"/>
              </a:rPr>
              <a:t>kh</a:t>
            </a:r>
            <a:r>
              <a:rPr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sz="2400" b="1" err="1">
                <a:solidFill>
                  <a:srgbClr val="1E00AA"/>
                </a:solidFill>
                <a:latin typeface="Kruti Dev 042" pitchFamily="2" charset="0"/>
              </a:rPr>
              <a:t>nfjnz</a:t>
            </a:r>
            <a:r>
              <a:rPr sz="2400" b="1">
                <a:solidFill>
                  <a:srgbClr val="1E00AA"/>
                </a:solidFill>
              </a:rPr>
              <a:t> </a:t>
            </a:r>
            <a:r>
              <a:t>)</a:t>
            </a:r>
          </a:p>
          <a:p>
            <a:pPr>
              <a:buFont typeface="Symbol" pitchFamily="18" charset="2"/>
              <a:buNone/>
              <a:defRPr/>
            </a:pPr>
            <a:endParaRPr/>
          </a:p>
          <a:p>
            <a:pPr>
              <a:buFont typeface="Symbol" pitchFamily="18" charset="2"/>
              <a:buNone/>
              <a:defRPr/>
            </a:pPr>
            <a:r>
              <a:t>While we want to be </a:t>
            </a:r>
            <a:r>
              <a:rPr lang="en-GB"/>
              <a:t>–</a:t>
            </a:r>
            <a:r>
              <a:rPr sz="2400"/>
              <a:t> </a:t>
            </a:r>
            <a:r>
              <a:rPr sz="2400" b="1" err="1">
                <a:solidFill>
                  <a:srgbClr val="1E00AA"/>
                </a:solidFill>
                <a:latin typeface="Kruti Dev 042" pitchFamily="2" charset="0"/>
              </a:rPr>
              <a:t>tcfd</a:t>
            </a:r>
            <a:r>
              <a:rPr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sz="2400" b="1" err="1">
                <a:solidFill>
                  <a:srgbClr val="1E00AA"/>
                </a:solidFill>
                <a:latin typeface="Kruti Dev 042" pitchFamily="2" charset="0"/>
              </a:rPr>
              <a:t>ge</a:t>
            </a:r>
            <a:r>
              <a:rPr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sz="2400" b="1" err="1">
                <a:solidFill>
                  <a:srgbClr val="1E00AA"/>
                </a:solidFill>
                <a:latin typeface="Kruti Dev 042" pitchFamily="2" charset="0"/>
              </a:rPr>
              <a:t>gksuk</a:t>
            </a:r>
            <a:r>
              <a:rPr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sz="2400" b="1" err="1">
                <a:solidFill>
                  <a:srgbClr val="1E00AA"/>
                </a:solidFill>
                <a:latin typeface="Kruti Dev 042" pitchFamily="2" charset="0"/>
              </a:rPr>
              <a:t>pkgrs</a:t>
            </a:r>
            <a:r>
              <a:rPr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sz="2400" b="1" err="1">
                <a:solidFill>
                  <a:srgbClr val="1E00AA"/>
                </a:solidFill>
                <a:latin typeface="Kruti Dev 042" pitchFamily="2" charset="0"/>
              </a:rPr>
              <a:t>gSa</a:t>
            </a:r>
            <a:r>
              <a:rPr sz="2400" b="1">
                <a:solidFill>
                  <a:srgbClr val="1E00AA"/>
                </a:solidFill>
                <a:latin typeface="Kruti Dev 042" pitchFamily="2" charset="0"/>
              </a:rPr>
              <a:t>&amp;</a:t>
            </a:r>
          </a:p>
          <a:p>
            <a:pPr marL="457200" indent="-457200">
              <a:buFont typeface="+mj-lt"/>
              <a:buAutoNum type="arabicPeriod" startAt="3"/>
              <a:defRPr/>
            </a:pPr>
            <a:r>
              <a:t>Having </a:t>
            </a:r>
            <a:r>
              <a:rPr lang="en-GB"/>
              <a:t>physical facility</a:t>
            </a:r>
            <a:r>
              <a:t>, happy prosperous (</a:t>
            </a:r>
            <a:r>
              <a:rPr sz="2400" b="1" err="1">
                <a:solidFill>
                  <a:srgbClr val="1E00AA"/>
                </a:solidFill>
                <a:latin typeface="Kruti Dev 042" pitchFamily="2" charset="0"/>
              </a:rPr>
              <a:t>lqfo</a:t>
            </a:r>
            <a:r>
              <a:rPr sz="2400" b="1">
                <a:solidFill>
                  <a:srgbClr val="1E00AA"/>
                </a:solidFill>
                <a:latin typeface="Kruti Dev 042" pitchFamily="2" charset="0"/>
              </a:rPr>
              <a:t>/kk </a:t>
            </a:r>
            <a:r>
              <a:rPr sz="2400" b="1" err="1">
                <a:solidFill>
                  <a:srgbClr val="1E00AA"/>
                </a:solidFill>
                <a:latin typeface="Kruti Dev 042" pitchFamily="2" charset="0"/>
              </a:rPr>
              <a:t>laiUu</a:t>
            </a:r>
            <a:r>
              <a:rPr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sz="2400" b="1" err="1">
                <a:solidFill>
                  <a:srgbClr val="1E00AA"/>
                </a:solidFill>
                <a:latin typeface="Kruti Dev 042" pitchFamily="2" charset="0"/>
              </a:rPr>
              <a:t>lq</a:t>
            </a:r>
            <a:r>
              <a:rPr sz="2400" b="1">
                <a:solidFill>
                  <a:srgbClr val="1E00AA"/>
                </a:solidFill>
                <a:latin typeface="Kruti Dev 042" pitchFamily="2" charset="0"/>
              </a:rPr>
              <a:t>[</a:t>
            </a:r>
            <a:r>
              <a:rPr sz="2400" b="1" err="1">
                <a:solidFill>
                  <a:srgbClr val="1E00AA"/>
                </a:solidFill>
                <a:latin typeface="Kruti Dev 042" pitchFamily="2" charset="0"/>
              </a:rPr>
              <a:t>kh</a:t>
            </a:r>
            <a:r>
              <a:rPr sz="2400" b="1">
                <a:solidFill>
                  <a:srgbClr val="1E00AA"/>
                </a:solidFill>
                <a:latin typeface="Kruti Dev 042" pitchFamily="2" charset="0"/>
              </a:rPr>
              <a:t> le`)</a:t>
            </a:r>
            <a:r>
              <a:t>)</a:t>
            </a:r>
          </a:p>
          <a:p>
            <a:pPr marL="457200" indent="-457200">
              <a:buFont typeface="Symbol" pitchFamily="18" charset="2"/>
              <a:buNone/>
              <a:defRPr/>
            </a:pPr>
            <a:endParaRPr/>
          </a:p>
          <a:p>
            <a:pPr>
              <a:buFont typeface="Symbol" pitchFamily="18" charset="2"/>
              <a:buNone/>
              <a:defRPr/>
            </a:pPr>
            <a:r>
              <a:rPr lang="en-GB"/>
              <a:t>Find out</a:t>
            </a:r>
            <a:endParaRPr lang="en-GB" b="1"/>
          </a:p>
          <a:p>
            <a:pPr lvl="1">
              <a:defRPr/>
            </a:pPr>
            <a:r>
              <a:rPr lang="en-GB" sz="2200"/>
              <a:t>Where are we now – at 1, 2 or 3 and</a:t>
            </a:r>
          </a:p>
          <a:p>
            <a:pPr lvl="1">
              <a:defRPr/>
            </a:pPr>
            <a:r>
              <a:rPr lang="en-GB" sz="2200"/>
              <a:t>Where do we want to be?</a:t>
            </a:r>
          </a:p>
          <a:p>
            <a:pPr>
              <a:buFont typeface="Symbol" pitchFamily="18" charset="2"/>
              <a:buNone/>
              <a:defRPr/>
            </a:pPr>
            <a:r>
              <a:rPr sz="2400" b="1" err="1">
                <a:solidFill>
                  <a:srgbClr val="1E00AA"/>
                </a:solidFill>
                <a:latin typeface="Kruti Dev 042" pitchFamily="2" charset="0"/>
              </a:rPr>
              <a:t>vius</a:t>
            </a:r>
            <a:r>
              <a:rPr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sz="2400" b="1" err="1">
                <a:solidFill>
                  <a:srgbClr val="1E00AA"/>
                </a:solidFill>
                <a:latin typeface="Kruti Dev 042" pitchFamily="2" charset="0"/>
              </a:rPr>
              <a:t>esa</a:t>
            </a:r>
            <a:r>
              <a:rPr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sz="2400" b="1" err="1">
                <a:solidFill>
                  <a:srgbClr val="1E00AA"/>
                </a:solidFill>
                <a:latin typeface="Kruti Dev 042" pitchFamily="2" charset="0"/>
              </a:rPr>
              <a:t>tkap</a:t>
            </a:r>
            <a:r>
              <a:rPr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sz="2400" b="1" err="1">
                <a:solidFill>
                  <a:srgbClr val="1E00AA"/>
                </a:solidFill>
                <a:latin typeface="Kruti Dev 042" pitchFamily="2" charset="0"/>
              </a:rPr>
              <a:t>dj</a:t>
            </a:r>
            <a:r>
              <a:rPr sz="2400" b="1">
                <a:solidFill>
                  <a:srgbClr val="1E00AA"/>
                </a:solidFill>
                <a:latin typeface="Kruti Dev 042" pitchFamily="2" charset="0"/>
              </a:rPr>
              <a:t> ns[</a:t>
            </a:r>
            <a:r>
              <a:rPr sz="2400" b="1" err="1">
                <a:solidFill>
                  <a:srgbClr val="1E00AA"/>
                </a:solidFill>
                <a:latin typeface="Kruti Dev 042" pitchFamily="2" charset="0"/>
              </a:rPr>
              <a:t>ksa</a:t>
            </a:r>
            <a:r>
              <a:rPr sz="2400" b="1">
                <a:solidFill>
                  <a:srgbClr val="1E00AA"/>
                </a:solidFill>
                <a:latin typeface="Kruti Dev 042" pitchFamily="2" charset="0"/>
              </a:rPr>
              <a:t>&amp;</a:t>
            </a:r>
          </a:p>
          <a:p>
            <a:pPr lvl="1">
              <a:defRPr/>
            </a:pPr>
            <a:r>
              <a:rPr sz="2400" b="1" err="1">
                <a:solidFill>
                  <a:srgbClr val="1E00AA"/>
                </a:solidFill>
                <a:latin typeface="Kruti Dev 042" pitchFamily="2" charset="0"/>
              </a:rPr>
              <a:t>vHkh</a:t>
            </a:r>
            <a:r>
              <a:rPr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sz="2400" b="1" err="1">
                <a:solidFill>
                  <a:srgbClr val="1E00AA"/>
                </a:solidFill>
                <a:latin typeface="Kruti Dev 042" pitchFamily="2" charset="0"/>
              </a:rPr>
              <a:t>ge</a:t>
            </a:r>
            <a:r>
              <a:rPr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sz="2400" b="1" err="1">
                <a:solidFill>
                  <a:srgbClr val="1E00AA"/>
                </a:solidFill>
                <a:latin typeface="Kruti Dev 042" pitchFamily="2" charset="0"/>
              </a:rPr>
              <a:t>dgka</a:t>
            </a:r>
            <a:r>
              <a:rPr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sz="2400" b="1" err="1">
                <a:solidFill>
                  <a:srgbClr val="1E00AA"/>
                </a:solidFill>
                <a:latin typeface="Kruti Dev 042" pitchFamily="2" charset="0"/>
              </a:rPr>
              <a:t>gS</a:t>
            </a:r>
            <a:r>
              <a:rPr sz="2400" b="1">
                <a:solidFill>
                  <a:srgbClr val="1E00AA"/>
                </a:solidFill>
                <a:latin typeface="Kruti Dev 042" pitchFamily="2" charset="0"/>
              </a:rPr>
              <a:t>\&amp; 1] 2 ;k 3 </a:t>
            </a:r>
            <a:r>
              <a:rPr sz="2400" b="1" err="1">
                <a:solidFill>
                  <a:srgbClr val="1E00AA"/>
                </a:solidFill>
                <a:latin typeface="Kruti Dev 042" pitchFamily="2" charset="0"/>
              </a:rPr>
              <a:t>esa</a:t>
            </a:r>
            <a:r>
              <a:rPr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sz="2400" b="1" err="1">
                <a:solidFill>
                  <a:srgbClr val="1E00AA"/>
                </a:solidFill>
                <a:latin typeface="Kruti Dev 042" pitchFamily="2" charset="0"/>
              </a:rPr>
              <a:t>vkSj</a:t>
            </a:r>
            <a:r>
              <a:rPr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</a:p>
          <a:p>
            <a:pPr lvl="1">
              <a:defRPr/>
            </a:pPr>
            <a:r>
              <a:rPr sz="2400" b="1" err="1">
                <a:solidFill>
                  <a:srgbClr val="1E00AA"/>
                </a:solidFill>
                <a:latin typeface="Kruti Dev 042" pitchFamily="2" charset="0"/>
              </a:rPr>
              <a:t>dgka</a:t>
            </a:r>
            <a:r>
              <a:rPr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sz="2400" b="1" err="1">
                <a:solidFill>
                  <a:srgbClr val="1E00AA"/>
                </a:solidFill>
                <a:latin typeface="Kruti Dev 042" pitchFamily="2" charset="0"/>
              </a:rPr>
              <a:t>gksuk</a:t>
            </a:r>
            <a:r>
              <a:rPr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sz="2400" b="1" err="1">
                <a:solidFill>
                  <a:srgbClr val="1E00AA"/>
                </a:solidFill>
                <a:latin typeface="Kruti Dev 042" pitchFamily="2" charset="0"/>
              </a:rPr>
              <a:t>pkgrs</a:t>
            </a:r>
            <a:r>
              <a:rPr sz="2400" b="1">
                <a:solidFill>
                  <a:srgbClr val="1E00AA"/>
                </a:solidFill>
                <a:latin typeface="Kruti Dev 042" pitchFamily="2" charset="0"/>
              </a:rPr>
              <a:t> </a:t>
            </a:r>
            <a:r>
              <a:rPr sz="2400" b="1" err="1">
                <a:solidFill>
                  <a:srgbClr val="1E00AA"/>
                </a:solidFill>
                <a:latin typeface="Kruti Dev 042" pitchFamily="2" charset="0"/>
              </a:rPr>
              <a:t>gSa</a:t>
            </a:r>
            <a:r>
              <a:rPr sz="2400" b="1">
                <a:solidFill>
                  <a:srgbClr val="1E00AA"/>
                </a:solidFill>
                <a:latin typeface="Kruti Dev 042" pitchFamily="2" charset="0"/>
              </a:rPr>
              <a:t>\</a:t>
            </a:r>
            <a:endParaRPr lang="en-GB" sz="2400" b="1"/>
          </a:p>
          <a:p>
            <a:pPr marL="457200" indent="-457200">
              <a:buFont typeface="Symbol" pitchFamily="18" charset="2"/>
              <a:buNone/>
              <a:defRPr/>
            </a:pPr>
            <a:endParaRPr b="1"/>
          </a:p>
          <a:p>
            <a:pPr lvl="1">
              <a:buFont typeface="Wingdings" pitchFamily="2" charset="2"/>
              <a:buNone/>
              <a:defRPr/>
            </a:pPr>
            <a:endParaRPr sz="2200" b="1">
              <a:latin typeface="Kruti Dev 042" pitchFamily="2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1D468B0-E391-49FC-A2CA-443844925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23537" r="20900" b="12950"/>
          <a:stretch>
            <a:fillRect/>
          </a:stretch>
        </p:blipFill>
        <p:spPr bwMode="auto">
          <a:xfrm>
            <a:off x="11141075" y="5494338"/>
            <a:ext cx="10509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1">
            <a:extLst>
              <a:ext uri="{FF2B5EF4-FFF2-40B4-BE49-F238E27FC236}">
                <a16:creationId xmlns:a16="http://schemas.microsoft.com/office/drawing/2014/main" id="{B7AEF89B-2CD1-4412-8154-93D13BF2EFB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1" y="609600"/>
            <a:ext cx="3373437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/>
              <a:t>Global Food Production is 6 times the requirement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/>
              <a:t>Global Food Wastage is 1/3</a:t>
            </a:r>
            <a:r>
              <a:rPr lang="en-US" altLang="en-US" baseline="30000" dirty="0"/>
              <a:t>rd</a:t>
            </a:r>
            <a:r>
              <a:rPr lang="en-US" altLang="en-US" dirty="0"/>
              <a:t> of production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 dirty="0"/>
              <a:t>Wastage is enough to feed 1300 crore people/year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/>
              <a:t>There are only 700 crore people on this planet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 dirty="0"/>
              <a:t>Why hunger?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44036" name="Title 3">
            <a:extLst>
              <a:ext uri="{FF2B5EF4-FFF2-40B4-BE49-F238E27FC236}">
                <a16:creationId xmlns:a16="http://schemas.microsoft.com/office/drawing/2014/main" id="{00FF6C73-38E0-4E2A-9D7E-A519091B6F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-1" y="76201"/>
            <a:ext cx="12191999" cy="3809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Resources are in abundance – e.g., we are already producing enough Food!</a:t>
            </a:r>
            <a:endParaRPr lang="en-IN" altLang="en-US" dirty="0"/>
          </a:p>
        </p:txBody>
      </p:sp>
      <p:pic>
        <p:nvPicPr>
          <p:cNvPr id="44037" name="Picture 7">
            <a:extLst>
              <a:ext uri="{FF2B5EF4-FFF2-40B4-BE49-F238E27FC236}">
                <a16:creationId xmlns:a16="http://schemas.microsoft.com/office/drawing/2014/main" id="{14322AC7-6999-40E5-A4FF-F98C94D32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609600"/>
            <a:ext cx="3101975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9">
            <a:extLst>
              <a:ext uri="{FF2B5EF4-FFF2-40B4-BE49-F238E27FC236}">
                <a16:creationId xmlns:a16="http://schemas.microsoft.com/office/drawing/2014/main" id="{AFAE28C5-8CE9-463C-AEAB-D39941C48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376" y="609600"/>
            <a:ext cx="5764542" cy="411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9E81160F-5B53-407C-A465-51E30D261EC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3373438" y="4648200"/>
            <a:ext cx="4398961" cy="1978242"/>
          </a:xfrm>
          <a:solidFill>
            <a:srgbClr val="FF00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Are we conscious, responsible consumers?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400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Have we understood right </a:t>
            </a:r>
            <a:r>
              <a:rPr lang="en-US" altLang="en-US" sz="1400" dirty="0" err="1">
                <a:solidFill>
                  <a:schemeClr val="bg1"/>
                </a:solidFill>
              </a:rPr>
              <a:t>utilisation</a:t>
            </a:r>
            <a:r>
              <a:rPr lang="en-US" altLang="en-US" sz="1400" dirty="0">
                <a:solidFill>
                  <a:schemeClr val="bg1"/>
                </a:solidFill>
              </a:rPr>
              <a:t>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400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Is it just a question of production?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Is it just a question of distribution?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244FC5-9A5C-4FC4-9E9D-FC4DD4723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399" y="4648200"/>
            <a:ext cx="4419601" cy="1978241"/>
          </a:xfrm>
          <a:prstGeom prst="rect">
            <a:avLst/>
          </a:prstGeom>
          <a:solidFill>
            <a:srgbClr val="FF00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b="0" i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900113" indent="-2127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146175" indent="-2444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is it a question of living in relationship?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400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Is it a question of right understanding?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400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altLang="en-US" sz="1400" b="1" dirty="0">
                <a:solidFill>
                  <a:schemeClr val="bg1"/>
                </a:solidFill>
              </a:rPr>
              <a:t>Is there need for human education?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400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4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FF942A-E41D-456E-B2BB-AF6014ADB2A4}"/>
              </a:ext>
            </a:extLst>
          </p:cNvPr>
          <p:cNvSpPr txBox="1"/>
          <p:nvPr/>
        </p:nvSpPr>
        <p:spPr>
          <a:xfrm>
            <a:off x="7620000" y="4994530"/>
            <a:ext cx="53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o</a:t>
            </a:r>
            <a:r>
              <a:rPr lang="en-US" altLang="en-US" sz="1800" dirty="0">
                <a:solidFill>
                  <a:schemeClr val="bg1"/>
                </a:solidFill>
              </a:rPr>
              <a:t>r </a:t>
            </a:r>
            <a:endParaRPr lang="en-IN" dirty="0"/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A0C94638-BF1C-4E4A-B436-D62A0E7BFB7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Holistic Development (</a:t>
            </a:r>
            <a:r>
              <a:rPr lang="hi-IN" altLang="en-US" sz="2000">
                <a:latin typeface="Kruti Dev 010" pitchFamily="2" charset="0"/>
              </a:rPr>
              <a:t>विकास</a:t>
            </a:r>
            <a:r>
              <a:rPr lang="en-US" altLang="en-US"/>
              <a:t>)</a:t>
            </a:r>
          </a:p>
        </p:txBody>
      </p:sp>
      <p:pic>
        <p:nvPicPr>
          <p:cNvPr id="45059" name="Picture 7">
            <a:extLst>
              <a:ext uri="{FF2B5EF4-FFF2-40B4-BE49-F238E27FC236}">
                <a16:creationId xmlns:a16="http://schemas.microsoft.com/office/drawing/2014/main" id="{EE5FB980-5239-45F8-8D59-13AB1F876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457200"/>
            <a:ext cx="479425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B01707-942D-4884-B4E2-D713CCA3E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6425"/>
            <a:ext cx="632618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Symbol" panose="05050102010706020507" pitchFamily="18" charset="2"/>
              <a:buNone/>
            </a:pPr>
            <a:r>
              <a:rPr lang="en-GB" altLang="en-US" sz="2000">
                <a:solidFill>
                  <a:srgbClr val="000000"/>
                </a:solidFill>
              </a:rPr>
              <a:t>Is development just in increasing physical facility or development is ensuring of all 3?</a:t>
            </a:r>
          </a:p>
          <a:p>
            <a:pPr eaLnBrk="1" hangingPunct="1">
              <a:buFont typeface="Symbol" panose="05050102010706020507" pitchFamily="18" charset="2"/>
              <a:buNone/>
            </a:pPr>
            <a:endParaRPr lang="en-GB" altLang="en-US" sz="2000">
              <a:solidFill>
                <a:srgbClr val="000000"/>
              </a:solidFill>
            </a:endParaRPr>
          </a:p>
          <a:p>
            <a:pPr eaLnBrk="1" hangingPunct="1"/>
            <a:r>
              <a:rPr lang="en-GB" altLang="en-US" sz="2000"/>
              <a:t>Where do you want to be – on the left or on the right?</a:t>
            </a:r>
          </a:p>
          <a:p>
            <a:pPr eaLnBrk="1" hangingPunct="1">
              <a:buFont typeface="Symbol" panose="05050102010706020507" pitchFamily="18" charset="2"/>
              <a:buNone/>
            </a:pPr>
            <a:endParaRPr lang="en-GB" altLang="en-US" sz="2000">
              <a:solidFill>
                <a:srgbClr val="000000"/>
              </a:solidFill>
            </a:endParaRP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GB" altLang="en-US" sz="2000">
                <a:solidFill>
                  <a:srgbClr val="000000"/>
                </a:solidFill>
              </a:rPr>
              <a:t>Is this transformation desirable?</a:t>
            </a:r>
          </a:p>
          <a:p>
            <a:pPr eaLnBrk="1" hangingPunct="1">
              <a:buFont typeface="Symbol" panose="05050102010706020507" pitchFamily="18" charset="2"/>
              <a:buNone/>
            </a:pPr>
            <a:endParaRPr lang="en-GB" altLang="en-US" sz="2000">
              <a:solidFill>
                <a:srgbClr val="000000"/>
              </a:solidFill>
            </a:endParaRPr>
          </a:p>
          <a:p>
            <a:pPr eaLnBrk="1" hangingPunct="1"/>
            <a:r>
              <a:rPr lang="en-GB" altLang="en-US" sz="2000">
                <a:solidFill>
                  <a:srgbClr val="000000"/>
                </a:solidFill>
              </a:rPr>
              <a:t>Are we making effort for it?</a:t>
            </a:r>
          </a:p>
        </p:txBody>
      </p:sp>
      <p:pic>
        <p:nvPicPr>
          <p:cNvPr id="45063" name="Picture 4">
            <a:extLst>
              <a:ext uri="{FF2B5EF4-FFF2-40B4-BE49-F238E27FC236}">
                <a16:creationId xmlns:a16="http://schemas.microsoft.com/office/drawing/2014/main" id="{38B9BA96-5B0C-4FEA-BD46-332B2475C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23537" r="20900" b="12950"/>
          <a:stretch>
            <a:fillRect/>
          </a:stretch>
        </p:blipFill>
        <p:spPr bwMode="auto">
          <a:xfrm>
            <a:off x="11141075" y="5494338"/>
            <a:ext cx="10509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AB516A0-56DD-4EB1-885B-7068D4C28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113" y="5553075"/>
            <a:ext cx="50180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Symbol" panose="05050102010706020507" pitchFamily="18" charset="2"/>
              <a:buNone/>
            </a:pPr>
            <a:r>
              <a:rPr lang="en-GB" altLang="en-US">
                <a:solidFill>
                  <a:srgbClr val="000000"/>
                </a:solidFill>
              </a:rPr>
              <a:t>Do you need to make effort for it?</a:t>
            </a:r>
          </a:p>
          <a:p>
            <a:endParaRPr lang="en-GB" altLang="en-US"/>
          </a:p>
          <a:p>
            <a:r>
              <a:rPr lang="en-GB" altLang="en-US"/>
              <a:t>Should education help you to make this effort?</a:t>
            </a:r>
            <a:endParaRPr lang="en-IN" altLang="en-US"/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799E650E-9C6B-4348-9AD0-835C00328ADA}"/>
              </a:ext>
            </a:extLst>
          </p:cNvPr>
          <p:cNvSpPr>
            <a:spLocks noChangeArrowheads="1"/>
          </p:cNvSpPr>
          <p:nvPr/>
        </p:nvSpPr>
        <p:spPr bwMode="auto">
          <a:xfrm rot="-1815539">
            <a:off x="4086225" y="3538538"/>
            <a:ext cx="34290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00"/>
                </a:solidFill>
              </a:rPr>
              <a:t>Transformation</a:t>
            </a:r>
            <a:r>
              <a:rPr lang="en-US" altLang="en-US" b="1">
                <a:solidFill>
                  <a:srgbClr val="000000"/>
                </a:solidFill>
                <a:latin typeface="Kruti Dev 042" pitchFamily="2" charset="0"/>
              </a:rPr>
              <a:t>&amp;</a:t>
            </a:r>
            <a:r>
              <a:rPr lang="en-US" altLang="en-US" b="1">
                <a:solidFill>
                  <a:srgbClr val="000000"/>
                </a:solidFill>
              </a:rPr>
              <a:t> Progress</a:t>
            </a:r>
          </a:p>
          <a:p>
            <a:pPr algn="ctr" eaLnBrk="1" hangingPunct="1"/>
            <a:r>
              <a:rPr lang="hi-IN" altLang="en-US" b="1">
                <a:solidFill>
                  <a:srgbClr val="000000"/>
                </a:solidFill>
                <a:latin typeface="Kruti Dev 010" pitchFamily="2" charset="0"/>
              </a:rPr>
              <a:t>परिमार्जन-विकास</a:t>
            </a:r>
            <a:endParaRPr lang="en-US" altLang="en-US" sz="2400" b="1">
              <a:solidFill>
                <a:srgbClr val="000000"/>
              </a:solidFill>
              <a:latin typeface="Kruti Dev 010" pitchFamily="2" charset="0"/>
            </a:endParaRPr>
          </a:p>
        </p:txBody>
      </p:sp>
      <p:sp>
        <p:nvSpPr>
          <p:cNvPr id="15" name="Up Arrow 5">
            <a:extLst>
              <a:ext uri="{FF2B5EF4-FFF2-40B4-BE49-F238E27FC236}">
                <a16:creationId xmlns:a16="http://schemas.microsoft.com/office/drawing/2014/main" id="{84DA8D4C-515D-4E85-AC04-52B24C34DB08}"/>
              </a:ext>
            </a:extLst>
          </p:cNvPr>
          <p:cNvSpPr/>
          <p:nvPr/>
        </p:nvSpPr>
        <p:spPr>
          <a:xfrm rot="3619067">
            <a:off x="5114132" y="1491456"/>
            <a:ext cx="838200" cy="3722687"/>
          </a:xfrm>
          <a:prstGeom prst="up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45065" name="Picture 10">
            <a:extLst>
              <a:ext uri="{FF2B5EF4-FFF2-40B4-BE49-F238E27FC236}">
                <a16:creationId xmlns:a16="http://schemas.microsoft.com/office/drawing/2014/main" id="{DE1D7AB1-1A1A-4568-AB07-5DC26A1F1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549650"/>
            <a:ext cx="4889500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E05AA16-0ABF-40FB-A651-3D8B56E3A26E}"/>
              </a:ext>
            </a:extLst>
          </p:cNvPr>
          <p:cNvSpPr/>
          <p:nvPr/>
        </p:nvSpPr>
        <p:spPr bwMode="auto">
          <a:xfrm>
            <a:off x="3429000" y="1143000"/>
            <a:ext cx="3810000" cy="1371600"/>
          </a:xfrm>
          <a:prstGeom prst="rect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RIGHT UNDERSTANDING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i="1" dirty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sz="3000" b="1" dirty="0">
                <a:solidFill>
                  <a:srgbClr val="FFFFFF"/>
                </a:solidFill>
                <a:latin typeface="Kruti Dev 042" pitchFamily="2" charset="0"/>
              </a:rPr>
              <a:t>le&gt;</a:t>
            </a:r>
            <a:r>
              <a:rPr lang="en-US" sz="2400" b="1" i="1" dirty="0">
                <a:solidFill>
                  <a:srgbClr val="FFFFFF"/>
                </a:solidFill>
                <a:cs typeface="Arial" charset="0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in the self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F42169-2159-4B7E-8862-36F11323CA88}"/>
              </a:ext>
            </a:extLst>
          </p:cNvPr>
          <p:cNvSpPr/>
          <p:nvPr/>
        </p:nvSpPr>
        <p:spPr bwMode="auto">
          <a:xfrm>
            <a:off x="2590800" y="3219450"/>
            <a:ext cx="2209800" cy="1676400"/>
          </a:xfrm>
          <a:prstGeom prst="rect">
            <a:avLst/>
          </a:prstGeom>
          <a:solidFill>
            <a:srgbClr val="4B00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RELATIONSHIP  (</a:t>
            </a:r>
            <a:r>
              <a:rPr lang="en-US" sz="3000" b="1" dirty="0">
                <a:solidFill>
                  <a:srgbClr val="FFFFFF"/>
                </a:solidFill>
                <a:latin typeface="Kruti Dev 042" pitchFamily="2" charset="0"/>
              </a:rPr>
              <a:t>laca/k</a:t>
            </a: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)</a:t>
            </a:r>
            <a:endParaRPr lang="en-US" sz="2400" b="1" i="1" dirty="0">
              <a:solidFill>
                <a:srgbClr val="FFFFFF"/>
              </a:solidFill>
              <a:cs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with human being</a:t>
            </a:r>
            <a:endParaRPr lang="en-US" sz="2400" b="1" i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699B8BAE-ADF1-4213-9BD5-6F05D3F0ED3C}"/>
              </a:ext>
            </a:extLst>
          </p:cNvPr>
          <p:cNvSpPr/>
          <p:nvPr/>
        </p:nvSpPr>
        <p:spPr bwMode="auto">
          <a:xfrm>
            <a:off x="5562600" y="3200400"/>
            <a:ext cx="2667000" cy="16764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PHYSICAL FACILITY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sz="3000" b="1" dirty="0">
                <a:solidFill>
                  <a:srgbClr val="FFFFFF"/>
                </a:solidFill>
                <a:latin typeface="Kruti Dev 042" pitchFamily="2" charset="0"/>
              </a:rPr>
              <a:t>lqfo/kk</a:t>
            </a: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with rest of nature</a:t>
            </a:r>
          </a:p>
        </p:txBody>
      </p:sp>
      <p:sp>
        <p:nvSpPr>
          <p:cNvPr id="46085" name="Title 6">
            <a:extLst>
              <a:ext uri="{FF2B5EF4-FFF2-40B4-BE49-F238E27FC236}">
                <a16:creationId xmlns:a16="http://schemas.microsoft.com/office/drawing/2014/main" id="{3B36755E-9FF9-4F17-8532-9951C22BA1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cs typeface="Arial" panose="020B0604020202020204" pitchFamily="34" charset="0"/>
              </a:rPr>
              <a:t>Proposal: Three things are required for Human Being to be fulfilled</a:t>
            </a:r>
            <a:endParaRPr lang="en-GB" alt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7156687-D3DA-41E7-886E-50F948986F14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0" y="4962525"/>
            <a:ext cx="12192000" cy="159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Symbol" pitchFamily="18" charset="2"/>
              <a:buNone/>
            </a:pPr>
            <a:r>
              <a:rPr altLang="en-US"/>
              <a:t>Are all 3 required? Is something redundant? Is anything more required?</a:t>
            </a:r>
          </a:p>
          <a:p>
            <a:pPr>
              <a:buFont typeface="Symbol" pitchFamily="18" charset="2"/>
              <a:buNone/>
            </a:pPr>
            <a:r>
              <a:rPr altLang="en-US"/>
              <a:t>Are we working on all 3?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36BD511C-AAC7-4937-8571-8505D0106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23537" r="20900" b="12950"/>
          <a:stretch>
            <a:fillRect/>
          </a:stretch>
        </p:blipFill>
        <p:spPr bwMode="auto">
          <a:xfrm>
            <a:off x="11141075" y="5494338"/>
            <a:ext cx="10509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465B0525-1E3D-4779-BD8A-F727B038BA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Home Assignment</a:t>
            </a:r>
          </a:p>
        </p:txBody>
      </p:sp>
      <p:sp>
        <p:nvSpPr>
          <p:cNvPr id="25603" name="Text Placeholder 2">
            <a:extLst>
              <a:ext uri="{FF2B5EF4-FFF2-40B4-BE49-F238E27FC236}">
                <a16:creationId xmlns:a16="http://schemas.microsoft.com/office/drawing/2014/main" id="{19390064-3DCD-4D3D-8B46-FBFCF2A6DD84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>
              <a:buFont typeface="Symbol" pitchFamily="18" charset="2"/>
              <a:buNone/>
              <a:defRPr/>
            </a:pPr>
            <a:r>
              <a:rPr lang="en-IN" altLang="en-US" dirty="0">
                <a:solidFill>
                  <a:srgbClr val="FF0000"/>
                </a:solidFill>
              </a:rPr>
              <a:t>2.1.  </a:t>
            </a:r>
            <a:r>
              <a:rPr lang="en-IN" altLang="en-US" dirty="0"/>
              <a:t>Write your conclusions / takeaways from the exploration in this session</a:t>
            </a:r>
            <a:endParaRPr lang="hi-IN" altLang="en-US" dirty="0"/>
          </a:p>
          <a:p>
            <a:pPr marL="0" indent="0">
              <a:buFont typeface="Symbol" pitchFamily="18" charset="2"/>
              <a:buNone/>
              <a:defRPr/>
            </a:pPr>
            <a:endParaRPr lang="en-IN" altLang="en-US" dirty="0"/>
          </a:p>
          <a:p>
            <a:pPr marL="0" indent="0">
              <a:buFont typeface="Symbol" pitchFamily="18" charset="2"/>
              <a:buNone/>
              <a:defRPr/>
            </a:pPr>
            <a:r>
              <a:rPr lang="en-IN" altLang="en-US" dirty="0">
                <a:solidFill>
                  <a:srgbClr val="FF0000"/>
                </a:solidFill>
              </a:rPr>
              <a:t>2.2.  </a:t>
            </a:r>
            <a:r>
              <a:rPr lang="en-IN" altLang="en-US" dirty="0"/>
              <a:t>Is your basic aspiration really happiness</a:t>
            </a:r>
            <a:r>
              <a:rPr lang="hi-IN" altLang="en-US" dirty="0"/>
              <a:t>(सुख)</a:t>
            </a:r>
            <a:r>
              <a:rPr lang="en-IN" altLang="en-US" dirty="0"/>
              <a:t> and prosperity</a:t>
            </a:r>
            <a:r>
              <a:rPr lang="hi-IN" altLang="en-US" dirty="0"/>
              <a:t>(समृद्धि)</a:t>
            </a:r>
            <a:r>
              <a:rPr lang="en-IN" altLang="en-US" dirty="0"/>
              <a:t>? Only sometimes or every moment?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IN" altLang="en-US" sz="2200" dirty="0"/>
          </a:p>
          <a:p>
            <a:pPr marL="0" indent="0">
              <a:buFont typeface="Symbol" pitchFamily="18" charset="2"/>
              <a:buNone/>
              <a:defRPr/>
            </a:pPr>
            <a:r>
              <a:rPr lang="en-IN" altLang="en-US" dirty="0">
                <a:solidFill>
                  <a:srgbClr val="FF0000"/>
                </a:solidFill>
              </a:rPr>
              <a:t>2.3.  </a:t>
            </a:r>
            <a:r>
              <a:rPr lang="en-IN" altLang="en-US" dirty="0"/>
              <a:t>Is your effort fulfilling your basic aspiration?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IN" altLang="en-US" sz="2200" dirty="0"/>
          </a:p>
          <a:p>
            <a:pPr marL="0" indent="0">
              <a:buFont typeface="Symbol" pitchFamily="18" charset="2"/>
              <a:buNone/>
              <a:defRPr/>
            </a:pPr>
            <a:r>
              <a:rPr altLang="en-US" dirty="0">
                <a:solidFill>
                  <a:srgbClr val="FF0000"/>
                </a:solidFill>
              </a:rPr>
              <a:t>2.4.  </a:t>
            </a:r>
            <a:r>
              <a:rPr altLang="en-US" dirty="0"/>
              <a:t>Think about some of those situations where your </a:t>
            </a:r>
            <a:r>
              <a:rPr altLang="en-US" dirty="0" err="1"/>
              <a:t>favourite</a:t>
            </a:r>
            <a:r>
              <a:rPr altLang="en-US" dirty="0"/>
              <a:t> path was closed</a:t>
            </a:r>
          </a:p>
          <a:p>
            <a:pPr lvl="3">
              <a:defRPr/>
            </a:pPr>
            <a:r>
              <a:rPr altLang="en-US" sz="2200" dirty="0"/>
              <a:t>What did you feel, think, do in these situations?</a:t>
            </a:r>
          </a:p>
          <a:p>
            <a:pPr lvl="3">
              <a:defRPr/>
            </a:pPr>
            <a:r>
              <a:rPr altLang="en-US" sz="2200" dirty="0"/>
              <a:t>Write down one of them in detail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IN" altLang="en-US" dirty="0"/>
          </a:p>
          <a:p>
            <a:pPr marL="0" indent="0">
              <a:buFont typeface="Symbol" pitchFamily="18" charset="2"/>
              <a:buNone/>
              <a:defRPr/>
            </a:pPr>
            <a:endParaRPr lang="en-IN" altLang="en-US" dirty="0"/>
          </a:p>
          <a:p>
            <a:pPr marL="0" indent="0">
              <a:buFont typeface="Symbol" pitchFamily="18" charset="2"/>
              <a:buNone/>
              <a:defRPr/>
            </a:pPr>
            <a:endParaRPr lang="en-IN" altLang="en-US" dirty="0"/>
          </a:p>
          <a:p>
            <a:pPr marL="0" indent="0">
              <a:buFont typeface="Symbol" pitchFamily="18" charset="2"/>
              <a:buNone/>
              <a:defRPr/>
            </a:pPr>
            <a:endParaRPr lang="en-IN" altLang="en-US" dirty="0"/>
          </a:p>
          <a:p>
            <a:pPr marL="0" indent="0">
              <a:buFont typeface="Symbol" pitchFamily="18" charset="2"/>
              <a:buNone/>
              <a:defRPr/>
            </a:pPr>
            <a:r>
              <a:rPr lang="en-IN" altLang="en-US" dirty="0"/>
              <a:t>To be written in your UHV-I Notebook</a:t>
            </a:r>
            <a:endParaRPr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4B4B4531-C5E3-46F7-9656-564732CAF1C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Requirement to fulfill Basic Aspiration</a:t>
            </a:r>
            <a:endParaRPr lang="en-GB" altLang="en-US"/>
          </a:p>
        </p:txBody>
      </p:sp>
      <p:sp>
        <p:nvSpPr>
          <p:cNvPr id="48131" name="Text Placeholder 1">
            <a:extLst>
              <a:ext uri="{FF2B5EF4-FFF2-40B4-BE49-F238E27FC236}">
                <a16:creationId xmlns:a16="http://schemas.microsoft.com/office/drawing/2014/main" id="{932CDC3D-7333-46B4-874A-F80C989D3144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4" name="Rectangle 3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C019765E-D5A4-44BF-98C2-7C91FADE8733}"/>
              </a:ext>
            </a:extLst>
          </p:cNvPr>
          <p:cNvSpPr/>
          <p:nvPr/>
        </p:nvSpPr>
        <p:spPr bwMode="auto">
          <a:xfrm>
            <a:off x="2590800" y="3124200"/>
            <a:ext cx="2209800" cy="1676400"/>
          </a:xfrm>
          <a:prstGeom prst="rect">
            <a:avLst/>
          </a:prstGeom>
          <a:solidFill>
            <a:srgbClr val="4B00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RELATIONSHIP  (</a:t>
            </a:r>
            <a:r>
              <a:rPr lang="en-US" sz="3000" b="1" dirty="0">
                <a:solidFill>
                  <a:srgbClr val="FFFFFF"/>
                </a:solidFill>
                <a:latin typeface="Kruti Dev 042" pitchFamily="2" charset="0"/>
              </a:rPr>
              <a:t>laca/k</a:t>
            </a: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)</a:t>
            </a:r>
            <a:endParaRPr lang="en-US" sz="2400" b="1" i="1" dirty="0">
              <a:solidFill>
                <a:srgbClr val="FFFFFF"/>
              </a:solidFill>
              <a:cs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with human being</a:t>
            </a:r>
            <a:endParaRPr lang="en-US" sz="2400" b="1" i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5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C00CC9D3-56D5-44F1-8608-C823DC9F5865}"/>
              </a:ext>
            </a:extLst>
          </p:cNvPr>
          <p:cNvSpPr/>
          <p:nvPr/>
        </p:nvSpPr>
        <p:spPr bwMode="auto">
          <a:xfrm>
            <a:off x="5562600" y="3124200"/>
            <a:ext cx="2667000" cy="17526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PHYSICAL FACILITY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sz="3000" b="1" dirty="0">
                <a:solidFill>
                  <a:srgbClr val="FFFFFF"/>
                </a:solidFill>
                <a:latin typeface="Kruti Dev 042" pitchFamily="2" charset="0"/>
              </a:rPr>
              <a:t>lqfo/kk</a:t>
            </a: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with rest of nature</a:t>
            </a:r>
          </a:p>
        </p:txBody>
      </p:sp>
      <p:sp>
        <p:nvSpPr>
          <p:cNvPr id="6" name="Rectangle 5">
            <a:hlinkClick r:id="rId5" action="ppaction://hlinkpres?slideindex=1&amp;slidetitle="/>
            <a:extLst>
              <a:ext uri="{FF2B5EF4-FFF2-40B4-BE49-F238E27FC236}">
                <a16:creationId xmlns:a16="http://schemas.microsoft.com/office/drawing/2014/main" id="{FF37BF52-232A-4637-A28F-AAB9E360DD8C}"/>
              </a:ext>
            </a:extLst>
          </p:cNvPr>
          <p:cNvSpPr/>
          <p:nvPr/>
        </p:nvSpPr>
        <p:spPr bwMode="auto">
          <a:xfrm>
            <a:off x="3429000" y="990600"/>
            <a:ext cx="3733800" cy="1524000"/>
          </a:xfrm>
          <a:prstGeom prst="rect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RIGHT UNDERSTANDING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i="1" dirty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sz="3000" b="1" dirty="0">
                <a:solidFill>
                  <a:srgbClr val="FFFFFF"/>
                </a:solidFill>
                <a:latin typeface="Kruti Dev 042" pitchFamily="2" charset="0"/>
              </a:rPr>
              <a:t>le&gt;</a:t>
            </a:r>
            <a:r>
              <a:rPr lang="en-US" sz="2400" b="1" i="1" dirty="0">
                <a:solidFill>
                  <a:srgbClr val="FFFFFF"/>
                </a:solidFill>
                <a:cs typeface="Arial" charset="0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in the self</a:t>
            </a:r>
          </a:p>
        </p:txBody>
      </p:sp>
      <p:cxnSp>
        <p:nvCxnSpPr>
          <p:cNvPr id="48135" name="Straight Arrow Connector 15">
            <a:extLst>
              <a:ext uri="{FF2B5EF4-FFF2-40B4-BE49-F238E27FC236}">
                <a16:creationId xmlns:a16="http://schemas.microsoft.com/office/drawing/2014/main" id="{05ECB5F9-4AB7-4C70-ACE5-58D127DCE2C0}"/>
              </a:ext>
            </a:extLst>
          </p:cNvPr>
          <p:cNvCxnSpPr>
            <a:cxnSpLocks noChangeShapeType="1"/>
            <a:stCxn id="6" idx="2"/>
            <a:endCxn id="4" idx="0"/>
          </p:cNvCxnSpPr>
          <p:nvPr/>
        </p:nvCxnSpPr>
        <p:spPr bwMode="auto">
          <a:xfrm flipH="1">
            <a:off x="3695700" y="2527300"/>
            <a:ext cx="1600200" cy="584200"/>
          </a:xfrm>
          <a:prstGeom prst="straightConnector1">
            <a:avLst/>
          </a:prstGeom>
          <a:noFill/>
          <a:ln w="38100" algn="ctr">
            <a:solidFill>
              <a:srgbClr val="4B008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4E55F2B-28A1-41D5-9498-51C0FE499FE5}"/>
              </a:ext>
            </a:extLst>
          </p:cNvPr>
          <p:cNvCxnSpPr>
            <a:stCxn id="4" idx="2"/>
            <a:endCxn id="48137" idx="0"/>
          </p:cNvCxnSpPr>
          <p:nvPr/>
        </p:nvCxnSpPr>
        <p:spPr bwMode="auto">
          <a:xfrm rot="5400000">
            <a:off x="3234532" y="5253831"/>
            <a:ext cx="914400" cy="7937"/>
          </a:xfrm>
          <a:prstGeom prst="straightConnector1">
            <a:avLst/>
          </a:prstGeom>
          <a:ln w="38100">
            <a:solidFill>
              <a:srgbClr val="4B00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7" name="TextBox 20">
            <a:extLst>
              <a:ext uri="{FF2B5EF4-FFF2-40B4-BE49-F238E27FC236}">
                <a16:creationId xmlns:a16="http://schemas.microsoft.com/office/drawing/2014/main" id="{C38C32CB-6A8C-4352-9D7E-360E0AC34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715000"/>
            <a:ext cx="386873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7030A0"/>
                </a:solidFill>
              </a:rPr>
              <a:t>MUTUAL HAPPINESS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anose="05050102010706020507" pitchFamily="18" charset="2"/>
              <a:buNone/>
            </a:pPr>
            <a:r>
              <a:rPr lang="en-US" altLang="en-US" sz="2800" b="1" i="1">
                <a:solidFill>
                  <a:srgbClr val="7030A0"/>
                </a:solidFill>
              </a:rPr>
              <a:t>(</a:t>
            </a:r>
            <a:r>
              <a:rPr lang="en-US" altLang="en-US" sz="3600" b="1">
                <a:solidFill>
                  <a:srgbClr val="800080"/>
                </a:solidFill>
                <a:latin typeface="Kruti Dev 042" pitchFamily="2" charset="0"/>
              </a:rPr>
              <a:t>mHk; lq[k</a:t>
            </a:r>
            <a:r>
              <a:rPr lang="en-US" altLang="en-US" sz="2800" b="1" i="1">
                <a:solidFill>
                  <a:srgbClr val="7030A0"/>
                </a:solidFill>
              </a:rPr>
              <a:t>)</a:t>
            </a:r>
          </a:p>
        </p:txBody>
      </p:sp>
      <p:cxnSp>
        <p:nvCxnSpPr>
          <p:cNvPr id="48138" name="Straight Arrow Connector 9">
            <a:extLst>
              <a:ext uri="{FF2B5EF4-FFF2-40B4-BE49-F238E27FC236}">
                <a16:creationId xmlns:a16="http://schemas.microsoft.com/office/drawing/2014/main" id="{19212A72-4F7D-4E66-A0E0-493543C40E5C}"/>
              </a:ext>
            </a:extLst>
          </p:cNvPr>
          <p:cNvCxnSpPr>
            <a:cxnSpLocks noChangeShapeType="1"/>
            <a:stCxn id="6" idx="2"/>
            <a:endCxn id="5" idx="0"/>
          </p:cNvCxnSpPr>
          <p:nvPr/>
        </p:nvCxnSpPr>
        <p:spPr bwMode="auto">
          <a:xfrm>
            <a:off x="5295900" y="2527300"/>
            <a:ext cx="1600200" cy="584200"/>
          </a:xfrm>
          <a:prstGeom prst="straightConnector1">
            <a:avLst/>
          </a:prstGeom>
          <a:noFill/>
          <a:ln w="38100" algn="ctr">
            <a:solidFill>
              <a:srgbClr val="0046A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9" name="Straight Arrow Connector 19">
            <a:extLst>
              <a:ext uri="{FF2B5EF4-FFF2-40B4-BE49-F238E27FC236}">
                <a16:creationId xmlns:a16="http://schemas.microsoft.com/office/drawing/2014/main" id="{88084492-5921-4573-8F7E-6923CF7575D8}"/>
              </a:ext>
            </a:extLst>
          </p:cNvPr>
          <p:cNvCxnSpPr>
            <a:cxnSpLocks noChangeShapeType="1"/>
            <a:endCxn id="48140" idx="0"/>
          </p:cNvCxnSpPr>
          <p:nvPr/>
        </p:nvCxnSpPr>
        <p:spPr bwMode="auto">
          <a:xfrm rot="5400000">
            <a:off x="7275513" y="5294312"/>
            <a:ext cx="838200" cy="3175"/>
          </a:xfrm>
          <a:prstGeom prst="straightConnector1">
            <a:avLst/>
          </a:prstGeom>
          <a:noFill/>
          <a:ln w="38100" algn="ctr">
            <a:solidFill>
              <a:srgbClr val="0046A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0" name="TextBox 21">
            <a:extLst>
              <a:ext uri="{FF2B5EF4-FFF2-40B4-BE49-F238E27FC236}">
                <a16:creationId xmlns:a16="http://schemas.microsoft.com/office/drawing/2014/main" id="{2393BA8F-DFEF-4E91-B987-293B1593D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715000"/>
            <a:ext cx="410686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MUTUAL PROSPERITY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</a:pPr>
            <a:r>
              <a:rPr lang="en-US" altLang="en-US" sz="2800" b="1" i="1">
                <a:solidFill>
                  <a:srgbClr val="0000FF"/>
                </a:solidFill>
              </a:rPr>
              <a:t>(</a:t>
            </a:r>
            <a:r>
              <a:rPr lang="en-US" altLang="en-US" sz="3600" b="1">
                <a:solidFill>
                  <a:srgbClr val="0000FF"/>
                </a:solidFill>
                <a:latin typeface="Kruti Dev 042" pitchFamily="2" charset="0"/>
              </a:rPr>
              <a:t>mHk; le`f)</a:t>
            </a:r>
            <a:r>
              <a:rPr lang="en-US" altLang="en-US" sz="2800" b="1" i="1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E09DC6A-00D7-4EC9-9383-2B22C91DCFC2}"/>
              </a:ext>
            </a:extLst>
          </p:cNvPr>
          <p:cNvSpPr/>
          <p:nvPr/>
        </p:nvSpPr>
        <p:spPr bwMode="auto">
          <a:xfrm>
            <a:off x="5410200" y="2992438"/>
            <a:ext cx="4572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800080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216F0DA-207A-4650-8FFB-E42577FF1547}"/>
              </a:ext>
            </a:extLst>
          </p:cNvPr>
          <p:cNvSpPr/>
          <p:nvPr/>
        </p:nvSpPr>
        <p:spPr bwMode="auto">
          <a:xfrm>
            <a:off x="2209800" y="2971800"/>
            <a:ext cx="4572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5B2F9E5-9131-485A-AD3E-62EBBF33C397}"/>
              </a:ext>
            </a:extLst>
          </p:cNvPr>
          <p:cNvSpPr/>
          <p:nvPr/>
        </p:nvSpPr>
        <p:spPr bwMode="auto">
          <a:xfrm>
            <a:off x="1524000" y="762000"/>
            <a:ext cx="7772400" cy="4953000"/>
          </a:xfrm>
          <a:prstGeom prst="ellipse">
            <a:avLst/>
          </a:prstGeom>
          <a:noFill/>
          <a:ln w="76200">
            <a:solidFill>
              <a:srgbClr val="4B0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Oval 5">
            <a:extLst>
              <a:ext uri="{FF2B5EF4-FFF2-40B4-BE49-F238E27FC236}">
                <a16:creationId xmlns:a16="http://schemas.microsoft.com/office/drawing/2014/main" id="{59DFA6A0-4BD1-4EAD-B3DB-BC62F8589CA3}"/>
              </a:ext>
            </a:extLst>
          </p:cNvPr>
          <p:cNvSpPr/>
          <p:nvPr/>
        </p:nvSpPr>
        <p:spPr bwMode="auto">
          <a:xfrm>
            <a:off x="3257550" y="1143000"/>
            <a:ext cx="4572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48145" name="TextBox 18">
            <a:extLst>
              <a:ext uri="{FF2B5EF4-FFF2-40B4-BE49-F238E27FC236}">
                <a16:creationId xmlns:a16="http://schemas.microsoft.com/office/drawing/2014/main" id="{9151CDEF-4553-486F-B920-48C76C795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581400"/>
            <a:ext cx="99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Feeling</a:t>
            </a:r>
          </a:p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- Trust</a:t>
            </a:r>
          </a:p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- Respect</a:t>
            </a:r>
          </a:p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- …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8">
            <a:extLst>
              <a:ext uri="{FF2B5EF4-FFF2-40B4-BE49-F238E27FC236}">
                <a16:creationId xmlns:a16="http://schemas.microsoft.com/office/drawing/2014/main" id="{6AB3245D-E4B2-4080-A857-1246C7AC2D5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Ceck if this is the Current State</a:t>
            </a:r>
            <a:endParaRPr lang="en-GB" altLang="en-US"/>
          </a:p>
        </p:txBody>
      </p:sp>
      <p:sp>
        <p:nvSpPr>
          <p:cNvPr id="50179" name="Text Placeholder 1">
            <a:extLst>
              <a:ext uri="{FF2B5EF4-FFF2-40B4-BE49-F238E27FC236}">
                <a16:creationId xmlns:a16="http://schemas.microsoft.com/office/drawing/2014/main" id="{78DE1D76-6EB6-47E1-9DBD-B168B4C28A7F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19B68D3-86EA-4CB9-B752-816C435FEAAC}"/>
              </a:ext>
            </a:extLst>
          </p:cNvPr>
          <p:cNvSpPr/>
          <p:nvPr/>
        </p:nvSpPr>
        <p:spPr bwMode="auto">
          <a:xfrm>
            <a:off x="5048250" y="2819400"/>
            <a:ext cx="3733800" cy="2362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BE0A12-81A2-4027-8072-821B34E6B4DB}"/>
              </a:ext>
            </a:extLst>
          </p:cNvPr>
          <p:cNvSpPr/>
          <p:nvPr/>
        </p:nvSpPr>
        <p:spPr bwMode="auto">
          <a:xfrm>
            <a:off x="2590800" y="3219450"/>
            <a:ext cx="2209800" cy="1676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defRPr/>
            </a:pPr>
            <a:r>
              <a:rPr 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RELATIONSHIP  (</a:t>
            </a:r>
            <a:r>
              <a:rPr lang="en-US" sz="3000" b="1" dirty="0">
                <a:solidFill>
                  <a:prstClr val="black">
                    <a:lumMod val="85000"/>
                    <a:lumOff val="15000"/>
                  </a:prstClr>
                </a:solidFill>
                <a:latin typeface="Kruti Dev 042" pitchFamily="2" charset="0"/>
              </a:rPr>
              <a:t>laca/k</a:t>
            </a:r>
            <a:r>
              <a:rPr 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)</a:t>
            </a:r>
            <a:endParaRPr lang="en-US" sz="2400" b="1" i="1" dirty="0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with human being</a:t>
            </a:r>
            <a:endParaRPr lang="en-US" sz="2400" b="1" i="1" dirty="0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05F4470C-E493-4FE6-A54A-EF627A5A81F0}"/>
              </a:ext>
            </a:extLst>
          </p:cNvPr>
          <p:cNvSpPr/>
          <p:nvPr/>
        </p:nvSpPr>
        <p:spPr bwMode="auto">
          <a:xfrm>
            <a:off x="5562600" y="3200400"/>
            <a:ext cx="2667000" cy="16764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PHYSICAL FACILITY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sz="3000" b="1" dirty="0">
                <a:solidFill>
                  <a:srgbClr val="FFFFFF"/>
                </a:solidFill>
                <a:latin typeface="Kruti Dev 042" pitchFamily="2" charset="0"/>
              </a:rPr>
              <a:t>lqfo/kk</a:t>
            </a: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with rest of nature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24C043-CEF3-49F1-ABAB-C9BC7F4A3095}"/>
              </a:ext>
            </a:extLst>
          </p:cNvPr>
          <p:cNvSpPr/>
          <p:nvPr/>
        </p:nvSpPr>
        <p:spPr bwMode="auto">
          <a:xfrm>
            <a:off x="3429000" y="1143000"/>
            <a:ext cx="3810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RIGHT UNDERSTANDING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i="1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(</a:t>
            </a:r>
            <a:r>
              <a:rPr lang="en-US" sz="3000" b="1" dirty="0">
                <a:solidFill>
                  <a:prstClr val="black">
                    <a:lumMod val="85000"/>
                    <a:lumOff val="15000"/>
                  </a:prstClr>
                </a:solidFill>
                <a:latin typeface="Kruti Dev 042" pitchFamily="2" charset="0"/>
              </a:rPr>
              <a:t>le&gt;</a:t>
            </a:r>
            <a:r>
              <a:rPr lang="en-US" sz="2400" b="1" i="1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defRPr/>
            </a:pPr>
            <a:r>
              <a:rPr 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in the self</a:t>
            </a:r>
          </a:p>
        </p:txBody>
      </p:sp>
      <p:cxnSp>
        <p:nvCxnSpPr>
          <p:cNvPr id="27" name="Straight Arrow Connector 15">
            <a:extLst>
              <a:ext uri="{FF2B5EF4-FFF2-40B4-BE49-F238E27FC236}">
                <a16:creationId xmlns:a16="http://schemas.microsoft.com/office/drawing/2014/main" id="{6A523FE8-AA00-4AF7-805B-BA4BEDE052F5}"/>
              </a:ext>
            </a:extLst>
          </p:cNvPr>
          <p:cNvCxnSpPr>
            <a:cxnSpLocks noChangeShapeType="1"/>
            <a:stCxn id="26" idx="2"/>
            <a:endCxn id="23" idx="0"/>
          </p:cNvCxnSpPr>
          <p:nvPr/>
        </p:nvCxnSpPr>
        <p:spPr bwMode="auto">
          <a:xfrm rot="5400000">
            <a:off x="4162425" y="2047875"/>
            <a:ext cx="704850" cy="1638300"/>
          </a:xfrm>
          <a:prstGeom prst="straightConnector1">
            <a:avLst/>
          </a:prstGeom>
          <a:noFill/>
          <a:ln w="38100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F7F7BE5-EB80-45D5-AF3B-532378D70541}"/>
              </a:ext>
            </a:extLst>
          </p:cNvPr>
          <p:cNvCxnSpPr>
            <a:stCxn id="26" idx="2"/>
            <a:endCxn id="24" idx="0"/>
          </p:cNvCxnSpPr>
          <p:nvPr/>
        </p:nvCxnSpPr>
        <p:spPr bwMode="auto">
          <a:xfrm rot="16200000" flipH="1">
            <a:off x="5772150" y="2076450"/>
            <a:ext cx="685800" cy="156210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B0A93B51-CC83-4011-BD3F-126A77E36243}"/>
              </a:ext>
            </a:extLst>
          </p:cNvPr>
          <p:cNvSpPr/>
          <p:nvPr/>
        </p:nvSpPr>
        <p:spPr bwMode="auto">
          <a:xfrm>
            <a:off x="5410200" y="3200400"/>
            <a:ext cx="4572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1F792E4-0839-4FDC-8AD5-FF8E07CD1B56}"/>
              </a:ext>
            </a:extLst>
          </p:cNvPr>
          <p:cNvSpPr/>
          <p:nvPr/>
        </p:nvSpPr>
        <p:spPr bwMode="auto">
          <a:xfrm>
            <a:off x="2286000" y="3179763"/>
            <a:ext cx="4572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800080"/>
                </a:solidFill>
              </a:rPr>
              <a:t>?</a:t>
            </a:r>
          </a:p>
        </p:txBody>
      </p:sp>
      <p:sp>
        <p:nvSpPr>
          <p:cNvPr id="34" name="Oval 5">
            <a:extLst>
              <a:ext uri="{FF2B5EF4-FFF2-40B4-BE49-F238E27FC236}">
                <a16:creationId xmlns:a16="http://schemas.microsoft.com/office/drawing/2014/main" id="{300337C5-40EE-4F87-9155-BFBD34BDF3C4}"/>
              </a:ext>
            </a:extLst>
          </p:cNvPr>
          <p:cNvSpPr/>
          <p:nvPr/>
        </p:nvSpPr>
        <p:spPr bwMode="auto">
          <a:xfrm>
            <a:off x="3257550" y="1143000"/>
            <a:ext cx="4572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800080"/>
                </a:solidFill>
              </a:rPr>
              <a:t>?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6A48F8C-101A-47B3-ABC1-A554CC5A1A12}"/>
              </a:ext>
            </a:extLst>
          </p:cNvPr>
          <p:cNvCxnSpPr>
            <a:endCxn id="50190" idx="0"/>
          </p:cNvCxnSpPr>
          <p:nvPr/>
        </p:nvCxnSpPr>
        <p:spPr bwMode="auto">
          <a:xfrm rot="5400000">
            <a:off x="2815432" y="5253831"/>
            <a:ext cx="609600" cy="7937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90" name="TextBox 20">
            <a:extLst>
              <a:ext uri="{FF2B5EF4-FFF2-40B4-BE49-F238E27FC236}">
                <a16:creationId xmlns:a16="http://schemas.microsoft.com/office/drawing/2014/main" id="{0D9DC493-3F73-48ED-A63E-76DC978A6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038" y="5562600"/>
            <a:ext cx="3092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anose="05050102010706020507" pitchFamily="18" charset="2"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UNHAPPINESS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anose="05050102010706020507" pitchFamily="18" charset="2"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Making others Unhappy</a:t>
            </a:r>
          </a:p>
        </p:txBody>
      </p:sp>
      <p:cxnSp>
        <p:nvCxnSpPr>
          <p:cNvPr id="37" name="Straight Arrow Connector 19">
            <a:extLst>
              <a:ext uri="{FF2B5EF4-FFF2-40B4-BE49-F238E27FC236}">
                <a16:creationId xmlns:a16="http://schemas.microsoft.com/office/drawing/2014/main" id="{B3AE0B2D-6126-467E-87F8-E5E4A69A1AF2}"/>
              </a:ext>
            </a:extLst>
          </p:cNvPr>
          <p:cNvCxnSpPr>
            <a:cxnSpLocks noChangeShapeType="1"/>
            <a:stCxn id="24" idx="2"/>
            <a:endCxn id="50192" idx="0"/>
          </p:cNvCxnSpPr>
          <p:nvPr/>
        </p:nvCxnSpPr>
        <p:spPr bwMode="auto">
          <a:xfrm rot="16200000" flipH="1">
            <a:off x="6564313" y="5208587"/>
            <a:ext cx="685800" cy="22225"/>
          </a:xfrm>
          <a:prstGeom prst="straightConnector1">
            <a:avLst/>
          </a:prstGeom>
          <a:noFill/>
          <a:ln w="38100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arrow" w="med" len="med"/>
          </a:ln>
        </p:spPr>
      </p:cxnSp>
      <p:sp>
        <p:nvSpPr>
          <p:cNvPr id="50192" name="TextBox 21">
            <a:extLst>
              <a:ext uri="{FF2B5EF4-FFF2-40B4-BE49-F238E27FC236}">
                <a16:creationId xmlns:a16="http://schemas.microsoft.com/office/drawing/2014/main" id="{68E8AB3E-1273-452E-A9F9-61E298052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075" y="5562600"/>
            <a:ext cx="22225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anose="05050102010706020507" pitchFamily="18" charset="2"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DEPRIVATION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anose="05050102010706020507" pitchFamily="18" charset="2"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Exploiting and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anose="05050102010706020507" pitchFamily="18" charset="2"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Depriving others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3BD9FD32-0D6F-4960-9047-C3B4956856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Conclusions</a:t>
            </a:r>
          </a:p>
        </p:txBody>
      </p:sp>
      <p:sp>
        <p:nvSpPr>
          <p:cNvPr id="38915" name="Text Placeholder 2">
            <a:extLst>
              <a:ext uri="{FF2B5EF4-FFF2-40B4-BE49-F238E27FC236}">
                <a16:creationId xmlns:a16="http://schemas.microsoft.com/office/drawing/2014/main" id="{BC6B8983-D635-4832-B73B-BBF58E5BAB02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>
              <a:buFont typeface="Symbol" pitchFamily="18" charset="2"/>
              <a:buNone/>
              <a:defRPr/>
            </a:pPr>
            <a:r>
              <a:rPr lang="en-IN" altLang="en-US"/>
              <a:t>One purpose of UHV-I if for us to get a feel for </a:t>
            </a:r>
            <a:r>
              <a:rPr lang="en-CA" altLang="en-US"/>
              <a:t>the need to understand, to develop a holistic and humane world-vision, a holistic perspective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CA" altLang="en-US"/>
          </a:p>
          <a:p>
            <a:pPr marL="0" indent="0">
              <a:buFont typeface="Symbol" pitchFamily="18" charset="2"/>
              <a:buNone/>
              <a:defRPr/>
            </a:pPr>
            <a:r>
              <a:rPr lang="en-CA" altLang="en-US"/>
              <a:t>Holistic means we include all three (physical facility, relationship and right understanding) and in the full expanse of our real life</a:t>
            </a:r>
          </a:p>
          <a:p>
            <a:pPr lvl="1">
              <a:buFontTx/>
              <a:buChar char="-"/>
              <a:defRPr/>
            </a:pPr>
            <a:r>
              <a:rPr lang="en-CA" altLang="en-US"/>
              <a:t>Ourself (individual human being)</a:t>
            </a:r>
          </a:p>
          <a:p>
            <a:pPr lvl="1">
              <a:buFontTx/>
              <a:buChar char="-"/>
              <a:defRPr/>
            </a:pPr>
            <a:r>
              <a:rPr lang="en-CA" altLang="en-US"/>
              <a:t>Our family, friends, classmates, seniors, teachers… (Human Relationships)</a:t>
            </a:r>
          </a:p>
          <a:p>
            <a:pPr lvl="1">
              <a:buFontTx/>
              <a:buChar char="-"/>
              <a:defRPr/>
            </a:pPr>
            <a:r>
              <a:rPr lang="en-CA" altLang="en-US"/>
              <a:t>Our society (including the workplace)</a:t>
            </a:r>
          </a:p>
          <a:p>
            <a:pPr lvl="1">
              <a:buFontTx/>
              <a:buChar char="-"/>
              <a:defRPr/>
            </a:pPr>
            <a:r>
              <a:rPr lang="en-CA" altLang="en-US"/>
              <a:t>Our natural environment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CA" altLang="en-US"/>
          </a:p>
          <a:p>
            <a:pPr marL="0" indent="0">
              <a:buFont typeface="Symbol" pitchFamily="18" charset="2"/>
              <a:buNone/>
              <a:defRPr/>
            </a:pPr>
            <a:r>
              <a:rPr altLang="en-US">
                <a:solidFill>
                  <a:srgbClr val="000000"/>
                </a:solidFill>
              </a:rPr>
              <a:t>In this context, we will have the course UHV-II in </a:t>
            </a:r>
            <a:r>
              <a:rPr lang="en-IN" altLang="en-US">
                <a:solidFill>
                  <a:srgbClr val="000000"/>
                </a:solidFill>
              </a:rPr>
              <a:t>next semester for U</a:t>
            </a:r>
            <a:r>
              <a:rPr altLang="en-US" err="1">
                <a:solidFill>
                  <a:srgbClr val="000000"/>
                </a:solidFill>
              </a:rPr>
              <a:t>nderstanding</a:t>
            </a:r>
            <a:r>
              <a:rPr altLang="en-US">
                <a:solidFill>
                  <a:srgbClr val="000000"/>
                </a:solidFill>
              </a:rPr>
              <a:t> </a:t>
            </a:r>
            <a:r>
              <a:rPr lang="en-IN" altLang="en-US">
                <a:solidFill>
                  <a:srgbClr val="000000"/>
                </a:solidFill>
              </a:rPr>
              <a:t>H</a:t>
            </a:r>
            <a:r>
              <a:rPr altLang="en-US" err="1">
                <a:solidFill>
                  <a:srgbClr val="000000"/>
                </a:solidFill>
              </a:rPr>
              <a:t>armony</a:t>
            </a:r>
            <a:r>
              <a:rPr altLang="en-US">
                <a:solidFill>
                  <a:srgbClr val="000000"/>
                </a:solidFill>
              </a:rPr>
              <a:t> and Ethical Human Conduct in more detail. </a:t>
            </a:r>
            <a:r>
              <a:rPr lang="en-CA" altLang="en-US">
                <a:solidFill>
                  <a:srgbClr val="000000"/>
                </a:solidFill>
              </a:rPr>
              <a:t>It</a:t>
            </a:r>
            <a:r>
              <a:rPr lang="en-IN" altLang="en-US">
                <a:solidFill>
                  <a:srgbClr val="000000"/>
                </a:solidFill>
              </a:rPr>
              <a:t> will further help us to </a:t>
            </a:r>
            <a:r>
              <a:rPr altLang="en-US">
                <a:solidFill>
                  <a:srgbClr val="000000"/>
                </a:solidFill>
              </a:rPr>
              <a:t>develop a holistic and humane world-vision and </a:t>
            </a:r>
            <a:r>
              <a:rPr lang="en-IN" altLang="en-US">
                <a:solidFill>
                  <a:srgbClr val="000000"/>
                </a:solidFill>
              </a:rPr>
              <a:t>live a fulfilling life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IN" altLang="en-US">
              <a:solidFill>
                <a:srgbClr val="000000"/>
              </a:solidFill>
            </a:endParaRPr>
          </a:p>
          <a:p>
            <a:pPr marL="0" indent="0">
              <a:buFont typeface="Symbol" pitchFamily="18" charset="2"/>
              <a:buNone/>
              <a:defRPr/>
            </a:pPr>
            <a:endParaRPr lang="en-IN" altLang="en-US">
              <a:solidFill>
                <a:srgbClr val="FF0000"/>
              </a:solidFill>
            </a:endParaRPr>
          </a:p>
          <a:p>
            <a:pPr marL="0" indent="0">
              <a:buFont typeface="Symbol" pitchFamily="18" charset="2"/>
              <a:buNone/>
              <a:defRPr/>
            </a:pPr>
            <a:endParaRPr lang="en-IN" altLang="en-US">
              <a:solidFill>
                <a:srgbClr val="FF0000"/>
              </a:solidFill>
            </a:endParaRPr>
          </a:p>
          <a:p>
            <a:pPr marL="0" indent="0">
              <a:buFont typeface="Symbol" pitchFamily="18" charset="2"/>
              <a:buNone/>
              <a:defRPr/>
            </a:pPr>
            <a:r>
              <a:rPr lang="en-IN" altLang="en-US">
                <a:solidFill>
                  <a:srgbClr val="FF0000"/>
                </a:solidFill>
              </a:rPr>
              <a:t>Poll – find out level of interest 1 (low)-5 (High)</a:t>
            </a:r>
            <a:endParaRPr altLang="en-US">
              <a:solidFill>
                <a:srgbClr val="FF0000"/>
              </a:solidFill>
            </a:endParaRPr>
          </a:p>
          <a:p>
            <a:pPr marL="0" indent="0">
              <a:buFont typeface="Symbol" pitchFamily="18" charset="2"/>
              <a:buNone/>
              <a:defRPr/>
            </a:pPr>
            <a:endParaRPr altLang="en-US">
              <a:solidFill>
                <a:srgbClr val="000000"/>
              </a:solidFill>
            </a:endParaRPr>
          </a:p>
          <a:p>
            <a:pPr marL="0" indent="0">
              <a:buFont typeface="Symbol" pitchFamily="18" charset="2"/>
              <a:buNone/>
              <a:defRPr/>
            </a:pPr>
            <a:endParaRPr lang="en-CA" altLang="en-US"/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AF7FB7AC-6EF0-4786-82FB-B1DAFD68E1F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Basic Human Aspiration and Program for its Fulfilment</a:t>
            </a:r>
            <a:endParaRPr lang="en-GB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38C780-74B9-41BF-ACB1-2176513B72CD}"/>
              </a:ext>
            </a:extLst>
          </p:cNvPr>
          <p:cNvSpPr/>
          <p:nvPr/>
        </p:nvSpPr>
        <p:spPr bwMode="auto">
          <a:xfrm>
            <a:off x="2590800" y="3124200"/>
            <a:ext cx="2209800" cy="1676400"/>
          </a:xfrm>
          <a:prstGeom prst="rect">
            <a:avLst/>
          </a:prstGeom>
          <a:solidFill>
            <a:srgbClr val="4B00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RELATIONSHIP  (</a:t>
            </a:r>
            <a:r>
              <a:rPr lang="en-US" sz="3000" b="1" dirty="0">
                <a:solidFill>
                  <a:srgbClr val="FFFFFF"/>
                </a:solidFill>
                <a:latin typeface="Kruti Dev 042" pitchFamily="2" charset="0"/>
              </a:rPr>
              <a:t>laca/k</a:t>
            </a: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)</a:t>
            </a:r>
            <a:endParaRPr lang="en-US" sz="2400" b="1" i="1" dirty="0">
              <a:solidFill>
                <a:srgbClr val="FFFFFF"/>
              </a:solidFill>
              <a:cs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with human being</a:t>
            </a:r>
            <a:endParaRPr lang="en-US" sz="2400" b="1" i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516061-45FB-4297-802A-7A8BC955F78E}"/>
              </a:ext>
            </a:extLst>
          </p:cNvPr>
          <p:cNvSpPr/>
          <p:nvPr/>
        </p:nvSpPr>
        <p:spPr bwMode="auto">
          <a:xfrm>
            <a:off x="5562600" y="3124200"/>
            <a:ext cx="2667000" cy="17526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PHYSICAL FACILITY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sz="3000" b="1" dirty="0">
                <a:solidFill>
                  <a:srgbClr val="FFFFFF"/>
                </a:solidFill>
                <a:latin typeface="Kruti Dev 042" pitchFamily="2" charset="0"/>
              </a:rPr>
              <a:t>lqfo/kk</a:t>
            </a: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with rest of nature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8D8D9E-7BA0-4154-B2A5-EEF69EB50FAA}"/>
              </a:ext>
            </a:extLst>
          </p:cNvPr>
          <p:cNvSpPr/>
          <p:nvPr/>
        </p:nvSpPr>
        <p:spPr bwMode="auto">
          <a:xfrm>
            <a:off x="3429000" y="990600"/>
            <a:ext cx="3733800" cy="1524000"/>
          </a:xfrm>
          <a:prstGeom prst="rect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RIGHT UNDERSTANDING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itchFamily="18" charset="2"/>
              <a:buNone/>
              <a:defRPr/>
            </a:pPr>
            <a:r>
              <a:rPr lang="en-US" sz="2400" b="1" i="1" dirty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sz="3000" b="1" dirty="0">
                <a:solidFill>
                  <a:srgbClr val="FFFFFF"/>
                </a:solidFill>
                <a:latin typeface="Kruti Dev 042" pitchFamily="2" charset="0"/>
              </a:rPr>
              <a:t>le&gt;</a:t>
            </a:r>
            <a:r>
              <a:rPr lang="en-US" sz="2400" b="1" i="1" dirty="0">
                <a:solidFill>
                  <a:srgbClr val="FFFFFF"/>
                </a:solidFill>
                <a:cs typeface="Arial" charset="0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defRPr/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in the self</a:t>
            </a:r>
          </a:p>
        </p:txBody>
      </p:sp>
      <p:cxnSp>
        <p:nvCxnSpPr>
          <p:cNvPr id="53254" name="Straight Arrow Connector 15">
            <a:extLst>
              <a:ext uri="{FF2B5EF4-FFF2-40B4-BE49-F238E27FC236}">
                <a16:creationId xmlns:a16="http://schemas.microsoft.com/office/drawing/2014/main" id="{8970FF33-92A2-4764-A1F3-ED61C1988F6A}"/>
              </a:ext>
            </a:extLst>
          </p:cNvPr>
          <p:cNvCxnSpPr>
            <a:cxnSpLocks noChangeShapeType="1"/>
            <a:stCxn id="6" idx="2"/>
            <a:endCxn id="4" idx="0"/>
          </p:cNvCxnSpPr>
          <p:nvPr/>
        </p:nvCxnSpPr>
        <p:spPr bwMode="auto">
          <a:xfrm flipH="1">
            <a:off x="3695700" y="2527300"/>
            <a:ext cx="1600200" cy="584200"/>
          </a:xfrm>
          <a:prstGeom prst="straightConnector1">
            <a:avLst/>
          </a:prstGeom>
          <a:noFill/>
          <a:ln w="38100" algn="ctr">
            <a:solidFill>
              <a:srgbClr val="4B008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FC12D7D-E17C-431B-8400-7E243A9F64A8}"/>
              </a:ext>
            </a:extLst>
          </p:cNvPr>
          <p:cNvCxnSpPr>
            <a:cxnSpLocks/>
            <a:stCxn id="4" idx="2"/>
            <a:endCxn id="53256" idx="0"/>
          </p:cNvCxnSpPr>
          <p:nvPr/>
        </p:nvCxnSpPr>
        <p:spPr bwMode="auto">
          <a:xfrm flipH="1">
            <a:off x="3687763" y="4800600"/>
            <a:ext cx="7937" cy="914400"/>
          </a:xfrm>
          <a:prstGeom prst="straightConnector1">
            <a:avLst/>
          </a:prstGeom>
          <a:ln w="38100">
            <a:solidFill>
              <a:srgbClr val="4B00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6" name="TextBox 20">
            <a:extLst>
              <a:ext uri="{FF2B5EF4-FFF2-40B4-BE49-F238E27FC236}">
                <a16:creationId xmlns:a16="http://schemas.microsoft.com/office/drawing/2014/main" id="{F2641137-C55B-4006-8AE5-7C7ED1E06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715000"/>
            <a:ext cx="386873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7030A0"/>
                </a:solidFill>
              </a:rPr>
              <a:t>MUTUAL HAPPINESS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anose="05050102010706020507" pitchFamily="18" charset="2"/>
              <a:buNone/>
            </a:pPr>
            <a:r>
              <a:rPr lang="en-US" altLang="en-US" sz="2800" b="1" i="1">
                <a:solidFill>
                  <a:srgbClr val="7030A0"/>
                </a:solidFill>
              </a:rPr>
              <a:t>(</a:t>
            </a:r>
            <a:r>
              <a:rPr lang="en-US" altLang="en-US" sz="3600" b="1">
                <a:solidFill>
                  <a:srgbClr val="800080"/>
                </a:solidFill>
                <a:latin typeface="Kruti Dev 042" pitchFamily="2" charset="0"/>
              </a:rPr>
              <a:t>mHk; lq[k</a:t>
            </a:r>
            <a:r>
              <a:rPr lang="en-US" altLang="en-US" sz="2800" b="1" i="1">
                <a:solidFill>
                  <a:srgbClr val="7030A0"/>
                </a:solidFill>
              </a:rPr>
              <a:t>)</a:t>
            </a:r>
          </a:p>
        </p:txBody>
      </p:sp>
      <p:cxnSp>
        <p:nvCxnSpPr>
          <p:cNvPr id="53257" name="Straight Arrow Connector 9">
            <a:extLst>
              <a:ext uri="{FF2B5EF4-FFF2-40B4-BE49-F238E27FC236}">
                <a16:creationId xmlns:a16="http://schemas.microsoft.com/office/drawing/2014/main" id="{5D52EB05-A462-41DE-8EEA-D085970A46D8}"/>
              </a:ext>
            </a:extLst>
          </p:cNvPr>
          <p:cNvCxnSpPr>
            <a:cxnSpLocks noChangeShapeType="1"/>
            <a:stCxn id="6" idx="2"/>
            <a:endCxn id="5" idx="0"/>
          </p:cNvCxnSpPr>
          <p:nvPr/>
        </p:nvCxnSpPr>
        <p:spPr bwMode="auto">
          <a:xfrm>
            <a:off x="5295900" y="2527300"/>
            <a:ext cx="1600200" cy="584200"/>
          </a:xfrm>
          <a:prstGeom prst="straightConnector1">
            <a:avLst/>
          </a:prstGeom>
          <a:noFill/>
          <a:ln w="38100" algn="ctr">
            <a:solidFill>
              <a:srgbClr val="0046A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8" name="Straight Arrow Connector 19">
            <a:extLst>
              <a:ext uri="{FF2B5EF4-FFF2-40B4-BE49-F238E27FC236}">
                <a16:creationId xmlns:a16="http://schemas.microsoft.com/office/drawing/2014/main" id="{A752127C-D27E-4CDE-8E95-8C480535D5BE}"/>
              </a:ext>
            </a:extLst>
          </p:cNvPr>
          <p:cNvCxnSpPr>
            <a:cxnSpLocks noChangeShapeType="1"/>
            <a:endCxn id="53259" idx="0"/>
          </p:cNvCxnSpPr>
          <p:nvPr/>
        </p:nvCxnSpPr>
        <p:spPr bwMode="auto">
          <a:xfrm rot="5400000">
            <a:off x="7275513" y="5294312"/>
            <a:ext cx="838200" cy="3175"/>
          </a:xfrm>
          <a:prstGeom prst="straightConnector1">
            <a:avLst/>
          </a:prstGeom>
          <a:noFill/>
          <a:ln w="38100" algn="ctr">
            <a:solidFill>
              <a:srgbClr val="0046A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9" name="TextBox 21">
            <a:extLst>
              <a:ext uri="{FF2B5EF4-FFF2-40B4-BE49-F238E27FC236}">
                <a16:creationId xmlns:a16="http://schemas.microsoft.com/office/drawing/2014/main" id="{68AF1C02-5136-401B-8A45-898B5BC65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715000"/>
            <a:ext cx="410686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MUTUAL PROSPERITY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</a:pPr>
            <a:r>
              <a:rPr lang="en-US" altLang="en-US" sz="2800" b="1" i="1">
                <a:solidFill>
                  <a:srgbClr val="0000FF"/>
                </a:solidFill>
              </a:rPr>
              <a:t>(</a:t>
            </a:r>
            <a:r>
              <a:rPr lang="en-US" altLang="en-US" sz="3600" b="1">
                <a:solidFill>
                  <a:srgbClr val="0000FF"/>
                </a:solidFill>
                <a:latin typeface="Kruti Dev 042" pitchFamily="2" charset="0"/>
              </a:rPr>
              <a:t>mHk; le`f)</a:t>
            </a:r>
            <a:r>
              <a:rPr lang="en-US" altLang="en-US" sz="2800" b="1" i="1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E0D984-113E-40A2-96FF-4D596FD2B273}"/>
              </a:ext>
            </a:extLst>
          </p:cNvPr>
          <p:cNvSpPr/>
          <p:nvPr/>
        </p:nvSpPr>
        <p:spPr bwMode="auto">
          <a:xfrm>
            <a:off x="5410200" y="2916238"/>
            <a:ext cx="4572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800080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C306992-8544-44AB-AAE1-721EB58321DB}"/>
              </a:ext>
            </a:extLst>
          </p:cNvPr>
          <p:cNvSpPr/>
          <p:nvPr/>
        </p:nvSpPr>
        <p:spPr bwMode="auto">
          <a:xfrm>
            <a:off x="2209800" y="2895600"/>
            <a:ext cx="4572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02F56BD-A5F6-4E1C-B9A3-8F8BC1D96A24}"/>
              </a:ext>
            </a:extLst>
          </p:cNvPr>
          <p:cNvSpPr/>
          <p:nvPr/>
        </p:nvSpPr>
        <p:spPr bwMode="auto">
          <a:xfrm>
            <a:off x="1524000" y="762000"/>
            <a:ext cx="7772400" cy="4953000"/>
          </a:xfrm>
          <a:prstGeom prst="ellipse">
            <a:avLst/>
          </a:prstGeom>
          <a:noFill/>
          <a:ln w="76200">
            <a:solidFill>
              <a:srgbClr val="4B0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Oval 5">
            <a:extLst>
              <a:ext uri="{FF2B5EF4-FFF2-40B4-BE49-F238E27FC236}">
                <a16:creationId xmlns:a16="http://schemas.microsoft.com/office/drawing/2014/main" id="{55A0460F-8A45-4237-9D6D-CFBD4CBC8973}"/>
              </a:ext>
            </a:extLst>
          </p:cNvPr>
          <p:cNvSpPr/>
          <p:nvPr/>
        </p:nvSpPr>
        <p:spPr bwMode="auto">
          <a:xfrm>
            <a:off x="3257550" y="1143000"/>
            <a:ext cx="4572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45072" name="TextBox 17">
            <a:extLst>
              <a:ext uri="{FF2B5EF4-FFF2-40B4-BE49-F238E27FC236}">
                <a16:creationId xmlns:a16="http://schemas.microsoft.com/office/drawing/2014/main" id="{CB1F8BE4-09FD-4BD2-8A36-2282F794C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4713" y="914400"/>
            <a:ext cx="3471862" cy="20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</a:rPr>
              <a:t>Understanding Harmony: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dirty="0">
                <a:solidFill>
                  <a:prstClr val="black"/>
                </a:solidFill>
              </a:rPr>
              <a:t>Harmony in Human Being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dirty="0">
                <a:solidFill>
                  <a:prstClr val="black"/>
                </a:solidFill>
              </a:rPr>
              <a:t>Harmony in  Family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dirty="0">
                <a:solidFill>
                  <a:prstClr val="black"/>
                </a:solidFill>
              </a:rPr>
              <a:t>Harmony in  Society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dirty="0">
                <a:solidFill>
                  <a:prstClr val="black"/>
                </a:solidFill>
              </a:rPr>
              <a:t>Harmony in Nature/Existence</a:t>
            </a:r>
          </a:p>
          <a:p>
            <a:pPr marL="0" indent="0" algn="r" eaLnBrk="1" hangingPunct="1">
              <a:defRPr/>
            </a:pPr>
            <a:r>
              <a:rPr lang="en-US" altLang="en-US" b="1" dirty="0">
                <a:solidFill>
                  <a:prstClr val="black"/>
                </a:solidFill>
              </a:rPr>
              <a:t>VALUES</a:t>
            </a:r>
          </a:p>
        </p:txBody>
      </p:sp>
      <p:sp>
        <p:nvSpPr>
          <p:cNvPr id="45073" name="TextBox 17">
            <a:extLst>
              <a:ext uri="{FF2B5EF4-FFF2-40B4-BE49-F238E27FC236}">
                <a16:creationId xmlns:a16="http://schemas.microsoft.com/office/drawing/2014/main" id="{5FA61FE2-707A-4B83-9566-ED451A0E1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4713" y="3225800"/>
            <a:ext cx="3465512" cy="20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</a:rPr>
              <a:t>	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</a:rPr>
              <a:t>     all 4 levels: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dirty="0">
                <a:solidFill>
                  <a:prstClr val="black"/>
                </a:solidFill>
              </a:rPr>
              <a:t>Individual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dirty="0">
                <a:solidFill>
                  <a:prstClr val="black"/>
                </a:solidFill>
              </a:rPr>
              <a:t>Family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dirty="0">
                <a:solidFill>
                  <a:prstClr val="black"/>
                </a:solidFill>
              </a:rPr>
              <a:t>Society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dirty="0">
                <a:solidFill>
                  <a:prstClr val="black"/>
                </a:solidFill>
              </a:rPr>
              <a:t>Nature/Existence</a:t>
            </a:r>
          </a:p>
          <a:p>
            <a:pPr marL="0" indent="0" algn="r" eaLnBrk="1" hangingPunct="1">
              <a:defRPr/>
            </a:pPr>
            <a:r>
              <a:rPr lang="en-US" altLang="en-US" b="1" dirty="0">
                <a:solidFill>
                  <a:prstClr val="black"/>
                </a:solidFill>
              </a:rPr>
              <a:t>SKILLS</a:t>
            </a:r>
          </a:p>
        </p:txBody>
      </p:sp>
      <p:sp>
        <p:nvSpPr>
          <p:cNvPr id="44051" name="Rectangle 20">
            <a:extLst>
              <a:ext uri="{FF2B5EF4-FFF2-40B4-BE49-F238E27FC236}">
                <a16:creationId xmlns:a16="http://schemas.microsoft.com/office/drawing/2014/main" id="{7E756338-F09A-42EA-9A8C-399C2F062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625" y="4724400"/>
            <a:ext cx="2209800" cy="6159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00"/>
                </a:solidFill>
              </a:rPr>
              <a:t>Living in Harmony</a:t>
            </a:r>
          </a:p>
          <a:p>
            <a:pPr algn="ctr" eaLnBrk="1" hangingPunct="1"/>
            <a:r>
              <a:rPr lang="en-US" altLang="en-US" sz="1600" b="1">
                <a:solidFill>
                  <a:srgbClr val="000000"/>
                </a:solidFill>
              </a:rPr>
              <a:t>with human being</a:t>
            </a:r>
          </a:p>
        </p:txBody>
      </p:sp>
      <p:sp>
        <p:nvSpPr>
          <p:cNvPr id="44052" name="Rectangle 21">
            <a:extLst>
              <a:ext uri="{FF2B5EF4-FFF2-40B4-BE49-F238E27FC236}">
                <a16:creationId xmlns:a16="http://schemas.microsoft.com/office/drawing/2014/main" id="{BC6E0BFF-615B-4F5F-A973-80F7ABDE6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425" y="4725988"/>
            <a:ext cx="2667000" cy="6143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00"/>
                </a:solidFill>
              </a:rPr>
              <a:t>Living in Harmony</a:t>
            </a:r>
          </a:p>
          <a:p>
            <a:pPr algn="ctr" eaLnBrk="1" hangingPunct="1"/>
            <a:r>
              <a:rPr lang="en-US" altLang="en-US" sz="1600" b="1">
                <a:solidFill>
                  <a:srgbClr val="000000"/>
                </a:solidFill>
              </a:rPr>
              <a:t>with rest of nature</a:t>
            </a:r>
          </a:p>
        </p:txBody>
      </p:sp>
      <p:sp>
        <p:nvSpPr>
          <p:cNvPr id="44053" name="Rectangle 21">
            <a:extLst>
              <a:ext uri="{FF2B5EF4-FFF2-40B4-BE49-F238E27FC236}">
                <a16:creationId xmlns:a16="http://schemas.microsoft.com/office/drawing/2014/main" id="{8FAFEE52-B910-43A4-B7DE-644DB6952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4713" y="877888"/>
            <a:ext cx="3471862" cy="3698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00"/>
                </a:solidFill>
              </a:rPr>
              <a:t>Understanding Harmony</a:t>
            </a:r>
          </a:p>
        </p:txBody>
      </p:sp>
      <p:sp>
        <p:nvSpPr>
          <p:cNvPr id="44054" name="TextBox 1">
            <a:extLst>
              <a:ext uri="{FF2B5EF4-FFF2-40B4-BE49-F238E27FC236}">
                <a16:creationId xmlns:a16="http://schemas.microsoft.com/office/drawing/2014/main" id="{0EB94067-3CD9-48DC-9E00-36A078AAB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4713" y="525463"/>
            <a:ext cx="24384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/>
              <a:t>PROGRAM:</a:t>
            </a:r>
          </a:p>
        </p:txBody>
      </p:sp>
      <p:sp>
        <p:nvSpPr>
          <p:cNvPr id="44055" name="Rectangle 21">
            <a:extLst>
              <a:ext uri="{FF2B5EF4-FFF2-40B4-BE49-F238E27FC236}">
                <a16:creationId xmlns:a16="http://schemas.microsoft.com/office/drawing/2014/main" id="{6A640D3A-477D-4D63-84CE-FC3959AB7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4713" y="3168650"/>
            <a:ext cx="2395537" cy="3683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Living in Harmony </a:t>
            </a:r>
          </a:p>
        </p:txBody>
      </p:sp>
      <p:sp>
        <p:nvSpPr>
          <p:cNvPr id="53271" name="Rectangle 18">
            <a:extLst>
              <a:ext uri="{FF2B5EF4-FFF2-40B4-BE49-F238E27FC236}">
                <a16:creationId xmlns:a16="http://schemas.microsoft.com/office/drawing/2014/main" id="{E2DC190A-1A70-44B1-A318-612A9DE68C5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435769" y="1526382"/>
            <a:ext cx="1812925" cy="6461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Education –</a:t>
            </a:r>
            <a:endParaRPr lang="en-US" altLang="en-US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Understanding</a:t>
            </a:r>
          </a:p>
        </p:txBody>
      </p:sp>
      <p:sp>
        <p:nvSpPr>
          <p:cNvPr id="53272" name="Rectangle 19">
            <a:extLst>
              <a:ext uri="{FF2B5EF4-FFF2-40B4-BE49-F238E27FC236}">
                <a16:creationId xmlns:a16="http://schemas.microsoft.com/office/drawing/2014/main" id="{6756CB4D-5FF8-478D-B5FA-43926318422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204787" y="3849688"/>
            <a:ext cx="1338262" cy="6461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Sanskar – 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Living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2" grpId="0" animBg="1"/>
      <p:bldP spid="45073" grpId="0" animBg="1"/>
      <p:bldP spid="44051" grpId="0" animBg="1"/>
      <p:bldP spid="44052" grpId="0" animBg="1"/>
      <p:bldP spid="44053" grpId="0" animBg="1"/>
      <p:bldP spid="44054" grpId="0"/>
      <p:bldP spid="4405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B725F9C9-477F-4C73-880F-2E520A2876D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Sum Up</a:t>
            </a:r>
            <a:endParaRPr lang="en-GB" altLang="en-US"/>
          </a:p>
        </p:txBody>
      </p:sp>
      <p:sp>
        <p:nvSpPr>
          <p:cNvPr id="54275" name="Text Placeholder 20">
            <a:extLst>
              <a:ext uri="{FF2B5EF4-FFF2-40B4-BE49-F238E27FC236}">
                <a16:creationId xmlns:a16="http://schemas.microsoft.com/office/drawing/2014/main" id="{3D3DEA3B-9733-4290-8711-73DC7262C51E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Symbol" pitchFamily="18" charset="2"/>
              <a:buNone/>
            </a:pPr>
            <a:r>
              <a:rPr lang="en-IN" altLang="en-US"/>
              <a:t>Basic aspiration of a human being is continuity of happiness and prosperity </a:t>
            </a:r>
          </a:p>
          <a:p>
            <a:pPr marL="457200" indent="-457200">
              <a:buFont typeface="Symbol" pitchFamily="18" charset="2"/>
              <a:buNone/>
            </a:pPr>
            <a:endParaRPr lang="en-IN" altLang="en-US"/>
          </a:p>
          <a:p>
            <a:pPr marL="457200" indent="-457200">
              <a:buFont typeface="Symbol" pitchFamily="18" charset="2"/>
              <a:buNone/>
            </a:pPr>
            <a:r>
              <a:rPr lang="en-IN" altLang="en-US"/>
              <a:t>Right understanding, relationship and physical facility, with the correct priority, are required for fulfilling the basic aspiration </a:t>
            </a:r>
          </a:p>
          <a:p>
            <a:pPr marL="457200" indent="-457200">
              <a:buFont typeface="Symbol" pitchFamily="18" charset="2"/>
              <a:buNone/>
            </a:pPr>
            <a:endParaRPr lang="en-IN" altLang="en-US"/>
          </a:p>
          <a:p>
            <a:pPr marL="457200" indent="-457200">
              <a:buFont typeface="Symbol" pitchFamily="18" charset="2"/>
              <a:buNone/>
            </a:pPr>
            <a:endParaRPr lang="en-IN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0">
            <a:extLst>
              <a:ext uri="{FF2B5EF4-FFF2-40B4-BE49-F238E27FC236}">
                <a16:creationId xmlns:a16="http://schemas.microsoft.com/office/drawing/2014/main" id="{FCEE818D-D734-4D90-9811-89221C8F3E46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828800" y="0"/>
            <a:ext cx="8610600" cy="632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457200" indent="-457200" algn="ctr"/>
            <a: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  <a:t>Home Assignment</a:t>
            </a:r>
            <a:b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3B3CAA58-B03D-4419-8F8E-ED9DD1058D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Home Assignment 3.1</a:t>
            </a:r>
          </a:p>
        </p:txBody>
      </p:sp>
      <p:sp>
        <p:nvSpPr>
          <p:cNvPr id="57347" name="Text Placeholder 2">
            <a:extLst>
              <a:ext uri="{FF2B5EF4-FFF2-40B4-BE49-F238E27FC236}">
                <a16:creationId xmlns:a16="http://schemas.microsoft.com/office/drawing/2014/main" id="{EA0D61FA-10B6-46A4-BA9A-5BE597736CB4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Symbol" pitchFamily="18" charset="2"/>
              <a:buNone/>
            </a:pPr>
            <a:r>
              <a:rPr altLang="en-US"/>
              <a:t>Take your list of aspirations + concerns (from session 1 home assignment).</a:t>
            </a:r>
          </a:p>
          <a:p>
            <a:pPr>
              <a:buFont typeface="Symbol" pitchFamily="18" charset="2"/>
              <a:buNone/>
            </a:pPr>
            <a:r>
              <a:rPr altLang="en-US"/>
              <a:t>Find out what your aspiration or concern is closely related to:</a:t>
            </a:r>
          </a:p>
          <a:p>
            <a:pPr lvl="1">
              <a:buFont typeface="Wingdings" pitchFamily="2" charset="2"/>
              <a:buNone/>
            </a:pPr>
            <a:r>
              <a:rPr altLang="en-US"/>
              <a:t>– right understanding</a:t>
            </a:r>
          </a:p>
          <a:p>
            <a:pPr lvl="1">
              <a:buFont typeface="Wingdings" pitchFamily="2" charset="2"/>
              <a:buNone/>
            </a:pPr>
            <a:r>
              <a:rPr altLang="en-US"/>
              <a:t>– relationship (right feeling)</a:t>
            </a:r>
          </a:p>
          <a:p>
            <a:pPr lvl="1">
              <a:buFont typeface="Wingdings" pitchFamily="2" charset="2"/>
              <a:buNone/>
            </a:pPr>
            <a:r>
              <a:rPr altLang="en-US"/>
              <a:t>– physical facility (money, some real physical facility like food, clothes, shelter, mobile</a:t>
            </a:r>
            <a:r>
              <a:rPr lang="en-IN" altLang="en-US"/>
              <a:t>…)</a:t>
            </a:r>
          </a:p>
          <a:p>
            <a:pPr>
              <a:buFont typeface="Wingdings" panose="05000000000000000000" pitchFamily="2" charset="2"/>
              <a:buNone/>
            </a:pPr>
            <a:endParaRPr lang="en-IN" altLang="en-US" u="sng"/>
          </a:p>
          <a:p>
            <a:pPr>
              <a:buFont typeface="Wingdings" panose="05000000000000000000" pitchFamily="2" charset="2"/>
              <a:buNone/>
            </a:pPr>
            <a:r>
              <a:rPr lang="en-IN" altLang="en-US" u="sng"/>
              <a:t>eg. Aspiration/Concern</a:t>
            </a:r>
            <a:r>
              <a:rPr lang="en-IN" altLang="en-US"/>
              <a:t>	</a:t>
            </a:r>
            <a:r>
              <a:rPr lang="en-IN" altLang="en-US" u="sng"/>
              <a:t>Purpose</a:t>
            </a:r>
            <a:r>
              <a:rPr lang="en-IN" altLang="en-US"/>
              <a:t>	  </a:t>
            </a:r>
            <a:r>
              <a:rPr lang="en-IN" altLang="en-US" u="sng"/>
              <a:t>Right Und</a:t>
            </a:r>
            <a:r>
              <a:rPr lang="en-IN" altLang="en-US"/>
              <a:t>       </a:t>
            </a:r>
            <a:r>
              <a:rPr lang="en-IN" altLang="en-US" u="sng"/>
              <a:t>Relationship</a:t>
            </a:r>
            <a:r>
              <a:rPr lang="en-IN" altLang="en-US"/>
              <a:t>		</a:t>
            </a:r>
            <a:r>
              <a:rPr lang="en-IN" altLang="en-US" u="sng"/>
              <a:t>Physical facility</a:t>
            </a:r>
            <a:endParaRPr lang="en-IN" altLang="en-US"/>
          </a:p>
          <a:p>
            <a:pPr>
              <a:buFont typeface="Wingdings" panose="05000000000000000000" pitchFamily="2" charset="2"/>
              <a:buNone/>
            </a:pPr>
            <a:r>
              <a:rPr lang="en-IN" altLang="en-US"/>
              <a:t>	Money										</a:t>
            </a:r>
            <a:r>
              <a:rPr lang="en-IN" altLang="en-US">
                <a:sym typeface="Webdings" panose="05030102010509060703" pitchFamily="18" charset="2"/>
              </a:rPr>
              <a:t></a:t>
            </a:r>
            <a:endParaRPr lang="en-IN" altLang="en-US"/>
          </a:p>
          <a:p>
            <a:pPr>
              <a:buFont typeface="Wingdings" panose="05000000000000000000" pitchFamily="2" charset="2"/>
              <a:buNone/>
            </a:pPr>
            <a:r>
              <a:rPr lang="en-IN" altLang="en-US"/>
              <a:t>	Name, fame, attention					</a:t>
            </a:r>
            <a:r>
              <a:rPr lang="en-IN" altLang="en-US">
                <a:sym typeface="Webdings" panose="05030102010509060703" pitchFamily="18" charset="2"/>
              </a:rPr>
              <a:t></a:t>
            </a:r>
            <a:endParaRPr lang="en-IN" altLang="en-US"/>
          </a:p>
          <a:p>
            <a:pPr>
              <a:buFont typeface="Wingdings" panose="05000000000000000000" pitchFamily="2" charset="2"/>
              <a:buNone/>
            </a:pPr>
            <a:r>
              <a:rPr lang="en-IN" altLang="en-US"/>
              <a:t>	Food											</a:t>
            </a:r>
            <a:r>
              <a:rPr lang="en-IN" altLang="en-US">
                <a:sym typeface="Webdings" panose="05030102010509060703" pitchFamily="18" charset="2"/>
              </a:rPr>
              <a:t></a:t>
            </a:r>
            <a:endParaRPr lang="en-IN" altLang="en-US"/>
          </a:p>
          <a:p>
            <a:pPr>
              <a:buFont typeface="Wingdings" panose="05000000000000000000" pitchFamily="2" charset="2"/>
              <a:buNone/>
            </a:pPr>
            <a:r>
              <a:rPr lang="en-IN" altLang="en-US"/>
              <a:t>	Latest bike			friendship			</a:t>
            </a:r>
            <a:r>
              <a:rPr lang="en-IN" altLang="en-US">
                <a:sym typeface="Webdings" panose="05030102010509060703" pitchFamily="18" charset="2"/>
              </a:rPr>
              <a:t></a:t>
            </a:r>
            <a:endParaRPr lang="en-IN" altLang="en-US"/>
          </a:p>
          <a:p>
            <a:pPr>
              <a:buFont typeface="Wingdings" panose="05000000000000000000" pitchFamily="2" charset="2"/>
              <a:buNone/>
            </a:pPr>
            <a:r>
              <a:rPr lang="en-IN" altLang="en-US"/>
              <a:t>	Peace of mind				   </a:t>
            </a:r>
            <a:r>
              <a:rPr lang="en-IN" altLang="en-US">
                <a:sym typeface="Webdings" panose="05030102010509060703" pitchFamily="18" charset="2"/>
              </a:rPr>
              <a:t></a:t>
            </a:r>
            <a:endParaRPr lang="en-IN" altLang="en-US"/>
          </a:p>
          <a:p>
            <a:pPr>
              <a:buFont typeface="Wingdings" panose="05000000000000000000" pitchFamily="2" charset="2"/>
              <a:buNone/>
            </a:pPr>
            <a:r>
              <a:rPr lang="en-IN" altLang="en-US"/>
              <a:t>	Good health										</a:t>
            </a:r>
            <a:r>
              <a:rPr lang="en-IN" altLang="en-US">
                <a:sym typeface="Webdings" panose="05030102010509060703" pitchFamily="18" charset="2"/>
              </a:rPr>
              <a:t></a:t>
            </a:r>
          </a:p>
          <a:p>
            <a:pPr>
              <a:buFont typeface="Wingdings" panose="05000000000000000000" pitchFamily="2" charset="2"/>
              <a:buNone/>
            </a:pPr>
            <a:endParaRPr lang="en-IN" altLang="en-US">
              <a:sym typeface="Webdings" panose="05030102010509060703" pitchFamily="18" charset="2"/>
            </a:endParaRPr>
          </a:p>
          <a:p>
            <a:pPr>
              <a:buFont typeface="Symbol" pitchFamily="18" charset="2"/>
              <a:buNone/>
            </a:pPr>
            <a:r>
              <a:rPr lang="en-IN" altLang="en-US" sz="1800"/>
              <a:t>To be more clear, you may evaluate the purpose, i.e., why you want to fulfil that aspiration or resolve that concern</a:t>
            </a:r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D1E62BE3-9671-4D0D-8FCC-196878F2788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Home Assignment 3.2</a:t>
            </a:r>
          </a:p>
        </p:txBody>
      </p:sp>
      <p:sp>
        <p:nvSpPr>
          <p:cNvPr id="55299" name="Text Placeholder 2">
            <a:extLst>
              <a:ext uri="{FF2B5EF4-FFF2-40B4-BE49-F238E27FC236}">
                <a16:creationId xmlns:a16="http://schemas.microsoft.com/office/drawing/2014/main" id="{79989412-DEA7-4B05-B04F-F262D8F69857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IN" altLang="en-US" dirty="0"/>
              <a:t>Find out how much time and effort you put in every day in these 3 areas</a:t>
            </a:r>
          </a:p>
          <a:p>
            <a:pPr>
              <a:buFont typeface="Wingdings" panose="05000000000000000000" pitchFamily="2" charset="2"/>
              <a:buNone/>
            </a:pPr>
            <a:endParaRPr lang="en-IN" altLang="en-US" dirty="0"/>
          </a:p>
          <a:p>
            <a:pPr>
              <a:buFont typeface="Wingdings" panose="05000000000000000000" pitchFamily="2" charset="2"/>
              <a:buNone/>
            </a:pPr>
            <a:r>
              <a:rPr lang="en-IN" altLang="en-US" u="sng" dirty="0">
                <a:solidFill>
                  <a:srgbClr val="1E00AA"/>
                </a:solidFill>
              </a:rPr>
              <a:t>Effort</a:t>
            </a:r>
            <a:r>
              <a:rPr lang="en-IN" altLang="en-US" u="sng" dirty="0"/>
              <a:t> and Time</a:t>
            </a:r>
            <a:r>
              <a:rPr lang="en-IN" altLang="en-US" dirty="0"/>
              <a:t>		</a:t>
            </a:r>
            <a:r>
              <a:rPr lang="en-IN" altLang="en-US" u="sng" dirty="0"/>
              <a:t>Purpose</a:t>
            </a:r>
            <a:r>
              <a:rPr lang="en-IN" altLang="en-US" dirty="0"/>
              <a:t>	 </a:t>
            </a:r>
            <a:r>
              <a:rPr lang="en-IN" altLang="en-US" u="sng" dirty="0"/>
              <a:t>Right Und</a:t>
            </a:r>
            <a:r>
              <a:rPr lang="en-IN" altLang="en-US" dirty="0"/>
              <a:t>       </a:t>
            </a:r>
            <a:r>
              <a:rPr lang="en-IN" altLang="en-US" u="sng" dirty="0"/>
              <a:t>Relationship</a:t>
            </a:r>
            <a:r>
              <a:rPr lang="en-IN" altLang="en-US" dirty="0"/>
              <a:t>		</a:t>
            </a:r>
            <a:r>
              <a:rPr lang="en-IN" altLang="en-US" u="sng" dirty="0"/>
              <a:t>Physical facility</a:t>
            </a:r>
            <a:endParaRPr lang="en-IN" altLang="en-US" u="sng" dirty="0">
              <a:solidFill>
                <a:srgbClr val="1E00AA"/>
              </a:solidFill>
            </a:endParaRPr>
          </a:p>
          <a:p>
            <a:pPr>
              <a:buFont typeface="Symbol" pitchFamily="18" charset="2"/>
              <a:buNone/>
            </a:pPr>
            <a:r>
              <a:rPr lang="en-IN" altLang="en-US" dirty="0">
                <a:solidFill>
                  <a:srgbClr val="1E00AA"/>
                </a:solidFill>
              </a:rPr>
              <a:t>	College work 10 hrs				1 hr		2 hrs (talking)		7 hrs (skills)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IN" altLang="en-US" dirty="0">
                <a:solidFill>
                  <a:srgbClr val="1E00AA"/>
                </a:solidFill>
              </a:rPr>
              <a:t>	eating  2 hrs										2 hrs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IN" altLang="en-US" dirty="0">
                <a:solidFill>
                  <a:srgbClr val="1E00AA"/>
                </a:solidFill>
              </a:rPr>
              <a:t>	other activity	 4 hrs		TV for Edu	3 hrs				</a:t>
            </a:r>
          </a:p>
          <a:p>
            <a:pPr>
              <a:buFont typeface="Wingdings" panose="05000000000000000000" pitchFamily="2" charset="2"/>
              <a:buNone/>
            </a:pPr>
            <a:r>
              <a:rPr lang="en-IN" altLang="en-US" u="sng" dirty="0">
                <a:solidFill>
                  <a:srgbClr val="1E00AA"/>
                </a:solidFill>
              </a:rPr>
              <a:t>					Gym, bath 						1 hr		</a:t>
            </a:r>
          </a:p>
          <a:p>
            <a:pPr>
              <a:buFont typeface="Wingdings" panose="05000000000000000000" pitchFamily="2" charset="2"/>
              <a:buNone/>
            </a:pPr>
            <a:r>
              <a:rPr lang="en-IN" altLang="en-US" b="1" dirty="0">
                <a:solidFill>
                  <a:srgbClr val="1E00AA"/>
                </a:solidFill>
              </a:rPr>
              <a:t>							4 hrs	     	2 hrs		           	10 hrs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0">
            <a:extLst>
              <a:ext uri="{FF2B5EF4-FFF2-40B4-BE49-F238E27FC236}">
                <a16:creationId xmlns:a16="http://schemas.microsoft.com/office/drawing/2014/main" id="{1547C758-88AE-4FCC-BD77-C5D677857234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828800" y="0"/>
            <a:ext cx="8610600" cy="632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457200" indent="-457200" algn="ctr"/>
            <a: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b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01F62D2-1955-4CF4-AE48-0CE3B949CD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/>
              <a:t>Setting the correct priorities in life</a:t>
            </a:r>
          </a:p>
        </p:txBody>
      </p:sp>
      <p:sp>
        <p:nvSpPr>
          <p:cNvPr id="14338" name="Title 10">
            <a:extLst>
              <a:ext uri="{FF2B5EF4-FFF2-40B4-BE49-F238E27FC236}">
                <a16:creationId xmlns:a16="http://schemas.microsoft.com/office/drawing/2014/main" id="{FB7C896E-42AF-4CFF-99E2-E2C8BD20B4E8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457200" indent="-457200" algn="ctr"/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UHV-I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Session 3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Basic Human Aspiration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its Fulfilment</a:t>
            </a:r>
            <a:endParaRPr lang="en-GB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4BCEEE71-D9D0-44EA-8572-619EF279AB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Introduction</a:t>
            </a:r>
            <a:endParaRPr lang="en-US" altLang="en-US"/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26F77AE6-C1FF-451B-B6C7-16728BCBE5DF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Symbol" pitchFamily="18" charset="2"/>
              <a:buNone/>
            </a:pPr>
            <a:r>
              <a:rPr lang="en-IN" altLang="en-US"/>
              <a:t>In this session, we want to explore into two questions: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altLang="en-US">
                <a:solidFill>
                  <a:srgbClr val="1E00AA"/>
                </a:solidFill>
              </a:rPr>
              <a:t>Are happiness and prosperity really our basic aspiration?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altLang="en-US">
                <a:solidFill>
                  <a:srgbClr val="1E00AA"/>
                </a:solidFill>
              </a:rPr>
              <a:t>What is needed to fulfil these aspirations </a:t>
            </a:r>
            <a:r>
              <a:rPr lang="hi-IN" altLang="en-US">
                <a:solidFill>
                  <a:srgbClr val="1E00AA"/>
                </a:solidFill>
              </a:rPr>
              <a:t>(चाहना)</a:t>
            </a:r>
            <a:r>
              <a:rPr lang="en-IN" altLang="en-US">
                <a:solidFill>
                  <a:srgbClr val="1E00AA"/>
                </a:solidFill>
              </a:rPr>
              <a:t>?</a:t>
            </a:r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r>
              <a:rPr lang="en-IN" altLang="en-US"/>
              <a:t>Through this exploration, we will also see what this UHV-I course is about. It will help to answer questions like: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altLang="en-US"/>
              <a:t>Why are we doing this course?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altLang="en-US"/>
              <a:t>What do I need to do further to fulfil my basic aspiration (and address my concerns)?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B9AC9A8D-E728-45C5-BCB6-321C2BE89E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We will Explore on our Own Right</a:t>
            </a:r>
            <a:endParaRPr lang="en-US" altLang="en-US"/>
          </a:p>
        </p:txBody>
      </p:sp>
      <p:sp>
        <p:nvSpPr>
          <p:cNvPr id="17411" name="Text Placeholder 2">
            <a:extLst>
              <a:ext uri="{FF2B5EF4-FFF2-40B4-BE49-F238E27FC236}">
                <a16:creationId xmlns:a16="http://schemas.microsoft.com/office/drawing/2014/main" id="{42231B1B-58F6-4AAD-8255-AF9791CBE84C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Symbol" pitchFamily="18" charset="2"/>
              <a:buNone/>
            </a:pPr>
            <a:r>
              <a:rPr lang="en-GB" altLang="en-US"/>
              <a:t>Whatever is said is a </a:t>
            </a:r>
            <a:r>
              <a:rPr lang="en-GB" altLang="en-US" b="1" u="sng"/>
              <a:t>Proposal</a:t>
            </a:r>
            <a:endParaRPr lang="en-GB" altLang="en-US"/>
          </a:p>
          <a:p>
            <a:pPr>
              <a:buFont typeface="Symbol" pitchFamily="18" charset="2"/>
              <a:buNone/>
            </a:pPr>
            <a:r>
              <a:rPr lang="en-GB" altLang="en-US" b="1"/>
              <a:t>Verify </a:t>
            </a:r>
            <a:r>
              <a:rPr lang="en-GB" altLang="en-US"/>
              <a:t>it on Your Own Right – on the basis of our </a:t>
            </a:r>
            <a:r>
              <a:rPr lang="en-GB" altLang="en-US" b="1" u="sng"/>
              <a:t>Natural Acceptance</a:t>
            </a:r>
            <a:endParaRPr lang="en-GB" altLang="en-US"/>
          </a:p>
          <a:p>
            <a:pPr>
              <a:buFont typeface="Symbol" pitchFamily="18" charset="2"/>
              <a:buNone/>
            </a:pPr>
            <a:endParaRPr lang="en-GB" altLang="en-US" sz="1000"/>
          </a:p>
          <a:p>
            <a:pPr>
              <a:buFont typeface="Symbol" pitchFamily="18" charset="2"/>
              <a:buNone/>
            </a:pPr>
            <a:r>
              <a:rPr lang="en-GB" altLang="en-US" b="1">
                <a:solidFill>
                  <a:srgbClr val="FF0000"/>
                </a:solidFill>
              </a:rPr>
              <a:t>Do not assume it to be true or false</a:t>
            </a:r>
            <a:endParaRPr lang="en-GB" altLang="en-US"/>
          </a:p>
          <a:p>
            <a:pPr>
              <a:buFont typeface="Symbol" pitchFamily="18" charset="2"/>
              <a:buNone/>
            </a:pPr>
            <a:endParaRPr altLang="en-US" sz="1200" b="1" u="sng">
              <a:solidFill>
                <a:srgbClr val="1E00AA"/>
              </a:solidFill>
              <a:latin typeface="Kruti Dev 010" pitchFamily="2" charset="0"/>
            </a:endParaRPr>
          </a:p>
          <a:p>
            <a:pPr>
              <a:buFont typeface="Symbol" pitchFamily="18" charset="2"/>
              <a:buNone/>
            </a:pPr>
            <a:endParaRPr altLang="en-US" sz="2800" b="1" u="sng">
              <a:solidFill>
                <a:srgbClr val="1E00AA"/>
              </a:solidFill>
              <a:latin typeface="Kruti Dev 010" pitchFamily="2" charset="0"/>
            </a:endParaRPr>
          </a:p>
          <a:p>
            <a:pPr>
              <a:buFont typeface="Symbol" pitchFamily="18" charset="2"/>
              <a:buNone/>
            </a:pPr>
            <a:r>
              <a:rPr altLang="en-US" sz="2800" b="1" u="sng">
                <a:solidFill>
                  <a:srgbClr val="1E00AA"/>
                </a:solidFill>
                <a:latin typeface="Kruti Dev 010" pitchFamily="2" charset="0"/>
              </a:rPr>
              <a:t>izLrko </a:t>
            </a:r>
            <a:r>
              <a:rPr altLang="en-US" sz="2800" b="1">
                <a:solidFill>
                  <a:srgbClr val="1E00AA"/>
                </a:solidFill>
                <a:latin typeface="Kruti Dev 010" pitchFamily="2" charset="0"/>
              </a:rPr>
              <a:t>gS</a:t>
            </a:r>
          </a:p>
          <a:p>
            <a:pPr>
              <a:buFont typeface="Symbol" pitchFamily="18" charset="2"/>
              <a:buNone/>
            </a:pPr>
            <a:r>
              <a:rPr altLang="en-US" sz="2800" b="1">
                <a:solidFill>
                  <a:srgbClr val="1E00AA"/>
                </a:solidFill>
                <a:latin typeface="Kruti Dev 010" pitchFamily="2" charset="0"/>
              </a:rPr>
              <a:t>tk¡pas </a:t>
            </a:r>
            <a:r>
              <a:rPr altLang="en-US" sz="2800">
                <a:solidFill>
                  <a:srgbClr val="1E00AA"/>
                </a:solidFill>
                <a:latin typeface="Kruti Dev 010" pitchFamily="2" charset="0"/>
              </a:rPr>
              <a:t>&amp; Lo;a ds vf/kdkj ij </a:t>
            </a:r>
            <a:r>
              <a:rPr lang="en-IN" altLang="en-US" sz="2800">
                <a:solidFill>
                  <a:srgbClr val="1E00AA"/>
                </a:solidFill>
                <a:latin typeface="Kruti Dev 010" pitchFamily="2" charset="0"/>
              </a:rPr>
              <a:t>&amp; </a:t>
            </a:r>
            <a:r>
              <a:rPr altLang="en-US" sz="2800">
                <a:solidFill>
                  <a:srgbClr val="1E00AA"/>
                </a:solidFill>
                <a:latin typeface="Kruti Dev 010" pitchFamily="2" charset="0"/>
              </a:rPr>
              <a:t>viuh </a:t>
            </a:r>
            <a:r>
              <a:rPr altLang="en-US" sz="2800" b="1" u="sng">
                <a:solidFill>
                  <a:srgbClr val="1E00AA"/>
                </a:solidFill>
                <a:latin typeface="Kruti Dev 010" pitchFamily="2" charset="0"/>
              </a:rPr>
              <a:t>lgt LohÑfr </a:t>
            </a:r>
            <a:r>
              <a:rPr altLang="en-US" sz="2800">
                <a:solidFill>
                  <a:srgbClr val="1E00AA"/>
                </a:solidFill>
                <a:latin typeface="Kruti Dev 010" pitchFamily="2" charset="0"/>
              </a:rPr>
              <a:t>ds vk/kkj ij</a:t>
            </a:r>
            <a:endParaRPr altLang="en-US" sz="2800">
              <a:solidFill>
                <a:srgbClr val="1E00AA"/>
              </a:solidFill>
            </a:endParaRPr>
          </a:p>
          <a:p>
            <a:pPr>
              <a:buFont typeface="Symbol" pitchFamily="18" charset="2"/>
              <a:buNone/>
            </a:pPr>
            <a:endParaRPr lang="en-GB" altLang="en-US" sz="1000"/>
          </a:p>
          <a:p>
            <a:pPr>
              <a:buFont typeface="Symbol" pitchFamily="18" charset="2"/>
              <a:buNone/>
            </a:pPr>
            <a:r>
              <a:rPr lang="en-IN" altLang="en-US" sz="2800" b="1">
                <a:solidFill>
                  <a:srgbClr val="FF0000"/>
                </a:solidFill>
                <a:latin typeface="Kruti Dev 010" pitchFamily="2" charset="0"/>
              </a:rPr>
              <a:t>ekuas ugha</a:t>
            </a:r>
            <a:endParaRPr altLang="en-US" sz="2800" b="1">
              <a:solidFill>
                <a:srgbClr val="1E00AA"/>
              </a:solidFill>
              <a:latin typeface="Kruti Dev 010" pitchFamily="2" charset="0"/>
            </a:endParaRPr>
          </a:p>
        </p:txBody>
      </p:sp>
      <p:sp>
        <p:nvSpPr>
          <p:cNvPr id="17412" name="Rectangle 1">
            <a:extLst>
              <a:ext uri="{FF2B5EF4-FFF2-40B4-BE49-F238E27FC236}">
                <a16:creationId xmlns:a16="http://schemas.microsoft.com/office/drawing/2014/main" id="{FBEBFE6B-24B5-41CF-8915-3039379CC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6553200"/>
            <a:ext cx="71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More</a:t>
            </a:r>
            <a:endParaRPr lang="en-IN" alt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4">
            <a:extLst>
              <a:ext uri="{FF2B5EF4-FFF2-40B4-BE49-F238E27FC236}">
                <a16:creationId xmlns:a16="http://schemas.microsoft.com/office/drawing/2014/main" id="{7DBCEC67-92DE-4A57-8DA8-B61FCF8B5813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lvl="1" indent="-457200">
              <a:buFont typeface="Arial" panose="020B0604020202020204" pitchFamily="34" charset="0"/>
              <a:buNone/>
            </a:pPr>
            <a:r>
              <a:rPr lang="en-US" altLang="en-US" sz="2200">
                <a:cs typeface="Arial" panose="020B0604020202020204" pitchFamily="34" charset="0"/>
              </a:rPr>
              <a:t>Do we want to be happy?</a:t>
            </a:r>
          </a:p>
          <a:p>
            <a:pPr marL="685800" lvl="1" indent="-457200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1E00AA"/>
                </a:solidFill>
                <a:latin typeface="Kruti Dev 042" pitchFamily="2" charset="0"/>
              </a:rPr>
              <a:t>D;k ge lq[kh gksuk pkgrs gSa\</a:t>
            </a:r>
            <a:endParaRPr lang="en-US" altLang="en-US" sz="2200" b="1">
              <a:solidFill>
                <a:srgbClr val="1E00AA"/>
              </a:solidFill>
              <a:cs typeface="Arial" panose="020B0604020202020204" pitchFamily="34" charset="0"/>
            </a:endParaRPr>
          </a:p>
          <a:p>
            <a:pPr marL="685800" lvl="1" indent="-457200">
              <a:buFont typeface="Arial" panose="020B0604020202020204" pitchFamily="34" charset="0"/>
              <a:buNone/>
            </a:pPr>
            <a:endParaRPr lang="en-US" altLang="en-US" sz="2200">
              <a:cs typeface="Arial" panose="020B0604020202020204" pitchFamily="34" charset="0"/>
            </a:endParaRPr>
          </a:p>
          <a:p>
            <a:pPr marL="685800" lvl="1" indent="-457200">
              <a:buFont typeface="Arial" panose="020B0604020202020204" pitchFamily="34" charset="0"/>
              <a:buNone/>
            </a:pPr>
            <a:r>
              <a:rPr lang="en-US" altLang="en-US" sz="2200">
                <a:cs typeface="Arial" panose="020B0604020202020204" pitchFamily="34" charset="0"/>
              </a:rPr>
              <a:t>Do we want to be prosperous?</a:t>
            </a:r>
            <a:endParaRPr lang="en-US" altLang="en-US" sz="2400">
              <a:latin typeface="Kruti Dev 042" pitchFamily="2" charset="0"/>
            </a:endParaRPr>
          </a:p>
          <a:p>
            <a:pPr marL="685800" lvl="1" indent="-457200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1E00AA"/>
                </a:solidFill>
                <a:latin typeface="Kruti Dev 042" pitchFamily="2" charset="0"/>
              </a:rPr>
              <a:t>D;k ge le`) gksuk pkgrs gSa\</a:t>
            </a:r>
          </a:p>
          <a:p>
            <a:pPr marL="685800" lvl="1" indent="-457200">
              <a:buFont typeface="Arial" panose="020B0604020202020204" pitchFamily="34" charset="0"/>
              <a:buNone/>
            </a:pPr>
            <a:endParaRPr lang="en-US" altLang="en-US" sz="2200">
              <a:cs typeface="Arial" panose="020B0604020202020204" pitchFamily="34" charset="0"/>
            </a:endParaRPr>
          </a:p>
          <a:p>
            <a:pPr marL="685800" lvl="1" indent="-457200">
              <a:buFont typeface="Arial" panose="020B0604020202020204" pitchFamily="34" charset="0"/>
              <a:buNone/>
            </a:pPr>
            <a:r>
              <a:rPr lang="en-US" altLang="en-US" sz="2200">
                <a:cs typeface="Arial" panose="020B0604020202020204" pitchFamily="34" charset="0"/>
              </a:rPr>
              <a:t>Do we want the continuity of happiness and prosperity?</a:t>
            </a:r>
            <a:endParaRPr lang="en-US" altLang="en-US" sz="2600">
              <a:latin typeface="Kruti Dev 042" pitchFamily="2" charset="0"/>
            </a:endParaRPr>
          </a:p>
          <a:p>
            <a:pPr marL="685800" lvl="1" indent="-457200">
              <a:buFont typeface="Arial" panose="020B0604020202020204" pitchFamily="34" charset="0"/>
              <a:buNone/>
            </a:pPr>
            <a:r>
              <a:rPr lang="en-US" altLang="en-US" sz="2600" b="1">
                <a:solidFill>
                  <a:srgbClr val="1E00AA"/>
                </a:solidFill>
                <a:latin typeface="Kruti Dev 042" pitchFamily="2" charset="0"/>
              </a:rPr>
              <a:t>D;k ge lq[k] le`f) dh fujarjrk pkgrs gSa\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65802-AE76-4301-8316-59D24C0E47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9459" name="Title 3">
            <a:extLst>
              <a:ext uri="{FF2B5EF4-FFF2-40B4-BE49-F238E27FC236}">
                <a16:creationId xmlns:a16="http://schemas.microsoft.com/office/drawing/2014/main" id="{BFECC815-D2C0-4DE7-9E9C-903565CBD37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Aspiration, What We Want to Be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749B8-470B-4249-A274-F22312DE309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IN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7F1922-5EF6-4390-8272-2A12A9168528}"/>
              </a:ext>
            </a:extLst>
          </p:cNvPr>
          <p:cNvCxnSpPr/>
          <p:nvPr/>
        </p:nvCxnSpPr>
        <p:spPr>
          <a:xfrm rot="16200000" flipH="1">
            <a:off x="3048000" y="3562350"/>
            <a:ext cx="609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>
            <a:extLst>
              <a:ext uri="{FF2B5EF4-FFF2-40B4-BE49-F238E27FC236}">
                <a16:creationId xmlns:a16="http://schemas.microsoft.com/office/drawing/2014/main" id="{D643A53B-1448-4AFF-B08E-0692EC4DC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23537" r="20900" b="12950"/>
          <a:stretch>
            <a:fillRect/>
          </a:stretch>
        </p:blipFill>
        <p:spPr bwMode="auto">
          <a:xfrm>
            <a:off x="11141075" y="5494338"/>
            <a:ext cx="10509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4">
            <a:extLst>
              <a:ext uri="{FF2B5EF4-FFF2-40B4-BE49-F238E27FC236}">
                <a16:creationId xmlns:a16="http://schemas.microsoft.com/office/drawing/2014/main" id="{EF81CDA4-F37C-4C1A-8F7D-A73A7415F077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0" y="609600"/>
            <a:ext cx="6007100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lvl="1" indent="-457200">
              <a:buFont typeface="Arial" panose="020B0604020202020204" pitchFamily="34" charset="0"/>
              <a:buNone/>
            </a:pPr>
            <a:r>
              <a:rPr lang="en-US" altLang="en-US" sz="2200">
                <a:cs typeface="Arial" panose="020B0604020202020204" pitchFamily="34" charset="0"/>
              </a:rPr>
              <a:t>Do we want to be happy?</a:t>
            </a:r>
          </a:p>
          <a:p>
            <a:pPr marL="685800" lvl="1" indent="-457200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1E00AA"/>
                </a:solidFill>
                <a:latin typeface="Kruti Dev 042" pitchFamily="2" charset="0"/>
              </a:rPr>
              <a:t>D;k ge lq[kh gksuk pkgrs gSa\</a:t>
            </a:r>
            <a:endParaRPr lang="en-US" altLang="en-US" sz="2200" b="1">
              <a:solidFill>
                <a:srgbClr val="1E00AA"/>
              </a:solidFill>
              <a:cs typeface="Arial" panose="020B0604020202020204" pitchFamily="34" charset="0"/>
            </a:endParaRPr>
          </a:p>
          <a:p>
            <a:pPr marL="685800" lvl="1" indent="-457200">
              <a:buFont typeface="Arial" panose="020B0604020202020204" pitchFamily="34" charset="0"/>
              <a:buNone/>
            </a:pPr>
            <a:endParaRPr lang="en-US" altLang="en-US" sz="2200">
              <a:cs typeface="Arial" panose="020B0604020202020204" pitchFamily="34" charset="0"/>
            </a:endParaRPr>
          </a:p>
          <a:p>
            <a:pPr marL="685800" lvl="1" indent="-457200">
              <a:buFont typeface="Arial" panose="020B0604020202020204" pitchFamily="34" charset="0"/>
              <a:buNone/>
            </a:pPr>
            <a:r>
              <a:rPr lang="en-US" altLang="en-US" sz="2200">
                <a:cs typeface="Arial" panose="020B0604020202020204" pitchFamily="34" charset="0"/>
              </a:rPr>
              <a:t>Do we want to be prosperous?</a:t>
            </a:r>
            <a:endParaRPr lang="en-US" altLang="en-US" sz="2400">
              <a:latin typeface="Kruti Dev 042" pitchFamily="2" charset="0"/>
            </a:endParaRPr>
          </a:p>
          <a:p>
            <a:pPr marL="685800" lvl="1" indent="-457200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1E00AA"/>
                </a:solidFill>
                <a:latin typeface="Kruti Dev 042" pitchFamily="2" charset="0"/>
              </a:rPr>
              <a:t>D;k ge le`) gksuk pkgrs gSa\</a:t>
            </a:r>
          </a:p>
          <a:p>
            <a:pPr marL="685800" lvl="1" indent="-457200">
              <a:buFont typeface="Arial" panose="020B0604020202020204" pitchFamily="34" charset="0"/>
              <a:buNone/>
            </a:pPr>
            <a:endParaRPr lang="en-US" altLang="en-US" sz="2200">
              <a:cs typeface="Arial" panose="020B0604020202020204" pitchFamily="34" charset="0"/>
            </a:endParaRPr>
          </a:p>
          <a:p>
            <a:pPr marL="685800" lvl="1" indent="-457200">
              <a:buFont typeface="Arial" panose="020B0604020202020204" pitchFamily="34" charset="0"/>
              <a:buNone/>
            </a:pPr>
            <a:r>
              <a:rPr lang="en-US" altLang="en-US" sz="2200">
                <a:cs typeface="Arial" panose="020B0604020202020204" pitchFamily="34" charset="0"/>
              </a:rPr>
              <a:t>Do we want the continuity of happiness and prosperity?</a:t>
            </a:r>
            <a:endParaRPr lang="en-US" altLang="en-US" sz="2600">
              <a:latin typeface="Kruti Dev 042" pitchFamily="2" charset="0"/>
            </a:endParaRPr>
          </a:p>
          <a:p>
            <a:pPr marL="685800" lvl="1" indent="-457200">
              <a:buFont typeface="Arial" panose="020B0604020202020204" pitchFamily="34" charset="0"/>
              <a:buNone/>
            </a:pPr>
            <a:r>
              <a:rPr lang="en-US" altLang="en-US" sz="2600" b="1">
                <a:solidFill>
                  <a:srgbClr val="1E00AA"/>
                </a:solidFill>
                <a:latin typeface="Kruti Dev 042" pitchFamily="2" charset="0"/>
              </a:rPr>
              <a:t>D;k ge lq[k] le`f) dh fujarjrk pkgrs gSa\</a:t>
            </a:r>
          </a:p>
        </p:txBody>
      </p:sp>
      <p:sp>
        <p:nvSpPr>
          <p:cNvPr id="21507" name="Content Placeholder 5">
            <a:extLst>
              <a:ext uri="{FF2B5EF4-FFF2-40B4-BE49-F238E27FC236}">
                <a16:creationId xmlns:a16="http://schemas.microsoft.com/office/drawing/2014/main" id="{F021F466-C65E-4687-AC8C-C7A848B6F3E3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6210300" y="609600"/>
            <a:ext cx="5981700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Symbol" panose="05050102010706020507" pitchFamily="18" charset="2"/>
              <a:buNone/>
            </a:pPr>
            <a:r>
              <a:rPr lang="en-US" altLang="en-US">
                <a:cs typeface="Arial" panose="020B0604020202020204" pitchFamily="34" charset="0"/>
              </a:rPr>
              <a:t>Are we happy?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sz="2400" b="1">
                <a:solidFill>
                  <a:srgbClr val="1E00AA"/>
                </a:solidFill>
                <a:latin typeface="Kruti Dev 042" pitchFamily="2" charset="0"/>
                <a:cs typeface="Arial" panose="020B0604020202020204" pitchFamily="34" charset="0"/>
              </a:rPr>
              <a:t>D;k ge lq[kh gSa\</a:t>
            </a:r>
            <a:endParaRPr lang="en-US" altLang="en-US" sz="2000" b="1">
              <a:solidFill>
                <a:srgbClr val="1E00AA"/>
              </a:solidFill>
              <a:latin typeface="Kruti Dev 042" pitchFamily="2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None/>
            </a:pPr>
            <a:r>
              <a:rPr lang="en-US" altLang="en-US">
                <a:cs typeface="Arial" panose="020B0604020202020204" pitchFamily="34" charset="0"/>
              </a:rPr>
              <a:t>Are we prosperous?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sz="2400" b="1">
                <a:solidFill>
                  <a:srgbClr val="1E00AA"/>
                </a:solidFill>
                <a:latin typeface="Kruti Dev 042" pitchFamily="2" charset="0"/>
                <a:cs typeface="Arial" panose="020B0604020202020204" pitchFamily="34" charset="0"/>
              </a:rPr>
              <a:t>D;k ge le`) gSa\</a:t>
            </a:r>
            <a:endParaRPr lang="en-US" altLang="en-US" b="1">
              <a:solidFill>
                <a:srgbClr val="1E00AA"/>
              </a:solidFill>
              <a:latin typeface="Kruti Dev 042" pitchFamily="2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None/>
            </a:pPr>
            <a:r>
              <a:rPr lang="en-US" altLang="en-US">
                <a:cs typeface="Arial" panose="020B0604020202020204" pitchFamily="34" charset="0"/>
              </a:rPr>
              <a:t>Is there continuity of our happiness and prosperity?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sz="2400" b="1">
                <a:solidFill>
                  <a:srgbClr val="1E00AA"/>
                </a:solidFill>
                <a:latin typeface="Kruti Dev 042" pitchFamily="2" charset="0"/>
                <a:cs typeface="Arial" panose="020B0604020202020204" pitchFamily="34" charset="0"/>
              </a:rPr>
              <a:t>D;k gekjs lq[k] le`f) dh fujarjrk gS\</a:t>
            </a:r>
          </a:p>
          <a:p>
            <a:pPr>
              <a:buFont typeface="Symbol" panose="05050102010706020507" pitchFamily="18" charset="2"/>
              <a:buNone/>
            </a:pPr>
            <a:endParaRPr lang="en-US" altLang="en-US" sz="2400" b="1">
              <a:solidFill>
                <a:srgbClr val="1E00AA"/>
              </a:solidFill>
              <a:latin typeface="Kruti Dev 042" pitchFamily="2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None/>
            </a:pPr>
            <a:endParaRPr lang="en-US" altLang="en-US" b="1">
              <a:cs typeface="Arial" panose="020B0604020202020204" pitchFamily="34" charset="0"/>
            </a:endParaRPr>
          </a:p>
        </p:txBody>
      </p:sp>
      <p:sp>
        <p:nvSpPr>
          <p:cNvPr id="21508" name="Title 3">
            <a:extLst>
              <a:ext uri="{FF2B5EF4-FFF2-40B4-BE49-F238E27FC236}">
                <a16:creationId xmlns:a16="http://schemas.microsoft.com/office/drawing/2014/main" id="{A150D0D6-15F4-44C8-8461-3E4233E2E10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60071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Aspiration, What We Want to Be</a:t>
            </a:r>
            <a:r>
              <a:rPr lang="en-US" altLang="en-US" sz="2400">
                <a:latin typeface="Kruti Dev 042" pitchFamily="2" charset="0"/>
              </a:rPr>
              <a:t>	</a:t>
            </a:r>
            <a:endParaRPr lang="en-GB" alt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A1CD02-0212-419D-AB45-4C3923A516A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State of Being, What We Are</a:t>
            </a:r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4CD570-0FB5-460C-AC38-123A74E72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8091" y="4521875"/>
            <a:ext cx="8109912" cy="203132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prstClr val="white"/>
                </a:solidFill>
              </a:rPr>
              <a:t>Why this gap?</a:t>
            </a:r>
          </a:p>
          <a:p>
            <a:pPr marL="285750" indent="-285750" algn="ctr" eaLnBrk="1" hangingPunct="1">
              <a:buFontTx/>
              <a:buChar char="-"/>
              <a:defRPr/>
            </a:pPr>
            <a:r>
              <a:rPr lang="en-US" b="1" dirty="0">
                <a:solidFill>
                  <a:prstClr val="white"/>
                </a:solidFill>
              </a:rPr>
              <a:t>between our aspiration and our state of being</a:t>
            </a:r>
          </a:p>
          <a:p>
            <a:pPr marL="285750" indent="-285750" algn="ctr" eaLnBrk="1" hangingPunct="1">
              <a:buFontTx/>
              <a:buChar char="-"/>
              <a:defRPr/>
            </a:pPr>
            <a:r>
              <a:rPr lang="en-US" b="1" dirty="0">
                <a:solidFill>
                  <a:prstClr val="white"/>
                </a:solidFill>
              </a:rPr>
              <a:t>between what we really want to be and what we are</a:t>
            </a:r>
          </a:p>
          <a:p>
            <a:pPr marL="285750" indent="-285750" algn="ctr" eaLnBrk="1" hangingPunct="1">
              <a:buFontTx/>
              <a:buChar char="-"/>
              <a:defRPr/>
            </a:pPr>
            <a:endParaRPr lang="en-US" b="1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r>
              <a:rPr lang="en-US" b="1" dirty="0">
                <a:solidFill>
                  <a:prstClr val="white"/>
                </a:solidFill>
              </a:rPr>
              <a:t>What are we doing to fill this gap? Is it getting filled up or getting wider?</a:t>
            </a:r>
          </a:p>
          <a:p>
            <a:pPr algn="ctr" eaLnBrk="1" hangingPunct="1">
              <a:defRPr/>
            </a:pPr>
            <a:endParaRPr lang="en-US" b="1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r>
              <a:rPr lang="en-US" b="1" dirty="0">
                <a:solidFill>
                  <a:prstClr val="white"/>
                </a:solidFill>
              </a:rPr>
              <a:t>We will explore into this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819361A-2B49-40DF-99D2-E16852F58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23537" r="20900" b="12950"/>
          <a:stretch>
            <a:fillRect/>
          </a:stretch>
        </p:blipFill>
        <p:spPr bwMode="auto">
          <a:xfrm>
            <a:off x="11141075" y="5494338"/>
            <a:ext cx="10509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4">
            <a:extLst>
              <a:ext uri="{FF2B5EF4-FFF2-40B4-BE49-F238E27FC236}">
                <a16:creationId xmlns:a16="http://schemas.microsoft.com/office/drawing/2014/main" id="{5543C258-3FE7-4FEE-B245-79945B12C13D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0" y="609600"/>
            <a:ext cx="6007100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lvl="1" indent="-457200">
              <a:buFont typeface="Arial" panose="020B0604020202020204" pitchFamily="34" charset="0"/>
              <a:buNone/>
            </a:pPr>
            <a:r>
              <a:rPr lang="en-US" altLang="en-US" sz="2200">
                <a:cs typeface="Arial" panose="020B0604020202020204" pitchFamily="34" charset="0"/>
              </a:rPr>
              <a:t>Do we want to be happy?</a:t>
            </a:r>
          </a:p>
          <a:p>
            <a:pPr marL="685800" lvl="1" indent="-457200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1E00AA"/>
                </a:solidFill>
                <a:latin typeface="Kruti Dev 042" pitchFamily="2" charset="0"/>
              </a:rPr>
              <a:t>D;k ge lq[kh gksuk pkgrs gSa\</a:t>
            </a:r>
            <a:endParaRPr lang="en-US" altLang="en-US" sz="2200" b="1">
              <a:solidFill>
                <a:srgbClr val="1E00AA"/>
              </a:solidFill>
              <a:cs typeface="Arial" panose="020B0604020202020204" pitchFamily="34" charset="0"/>
            </a:endParaRPr>
          </a:p>
          <a:p>
            <a:pPr marL="685800" lvl="1" indent="-457200">
              <a:buFont typeface="Arial" panose="020B0604020202020204" pitchFamily="34" charset="0"/>
              <a:buNone/>
            </a:pPr>
            <a:endParaRPr lang="en-US" altLang="en-US" sz="2200">
              <a:cs typeface="Arial" panose="020B0604020202020204" pitchFamily="34" charset="0"/>
            </a:endParaRPr>
          </a:p>
          <a:p>
            <a:pPr marL="685800" lvl="1" indent="-457200">
              <a:buFont typeface="Arial" panose="020B0604020202020204" pitchFamily="34" charset="0"/>
              <a:buNone/>
            </a:pPr>
            <a:r>
              <a:rPr lang="en-US" altLang="en-US" sz="2200">
                <a:cs typeface="Arial" panose="020B0604020202020204" pitchFamily="34" charset="0"/>
              </a:rPr>
              <a:t>Do we want to be prosperous?</a:t>
            </a:r>
            <a:endParaRPr lang="en-US" altLang="en-US" sz="2400">
              <a:latin typeface="Kruti Dev 042" pitchFamily="2" charset="0"/>
            </a:endParaRPr>
          </a:p>
          <a:p>
            <a:pPr marL="685800" lvl="1" indent="-457200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1E00AA"/>
                </a:solidFill>
                <a:latin typeface="Kruti Dev 042" pitchFamily="2" charset="0"/>
              </a:rPr>
              <a:t>D;k ge le`) gksuk pkgrs gSa\</a:t>
            </a:r>
          </a:p>
          <a:p>
            <a:pPr marL="685800" lvl="1" indent="-457200">
              <a:buFont typeface="Arial" panose="020B0604020202020204" pitchFamily="34" charset="0"/>
              <a:buNone/>
            </a:pPr>
            <a:endParaRPr lang="en-US" altLang="en-US" sz="2200">
              <a:cs typeface="Arial" panose="020B0604020202020204" pitchFamily="34" charset="0"/>
            </a:endParaRPr>
          </a:p>
          <a:p>
            <a:pPr marL="685800" lvl="1" indent="-457200">
              <a:buFont typeface="Arial" panose="020B0604020202020204" pitchFamily="34" charset="0"/>
              <a:buNone/>
            </a:pPr>
            <a:r>
              <a:rPr lang="en-US" altLang="en-US" sz="2200">
                <a:cs typeface="Arial" panose="020B0604020202020204" pitchFamily="34" charset="0"/>
              </a:rPr>
              <a:t>Do we want the continuity of happiness and prosperity?</a:t>
            </a:r>
            <a:endParaRPr lang="en-US" altLang="en-US" sz="2600">
              <a:latin typeface="Kruti Dev 042" pitchFamily="2" charset="0"/>
            </a:endParaRPr>
          </a:p>
          <a:p>
            <a:pPr marL="685800" lvl="1" indent="-457200">
              <a:buFont typeface="Arial" panose="020B0604020202020204" pitchFamily="34" charset="0"/>
              <a:buNone/>
            </a:pPr>
            <a:r>
              <a:rPr lang="en-US" altLang="en-US" sz="2600" b="1">
                <a:solidFill>
                  <a:srgbClr val="1E00AA"/>
                </a:solidFill>
                <a:latin typeface="Kruti Dev 042" pitchFamily="2" charset="0"/>
              </a:rPr>
              <a:t>D;k ge lq[k] le`f) dh fujarjrk pkgrs gSa\</a:t>
            </a:r>
          </a:p>
        </p:txBody>
      </p:sp>
      <p:sp>
        <p:nvSpPr>
          <p:cNvPr id="16387" name="Content Placeholder 5">
            <a:extLst>
              <a:ext uri="{FF2B5EF4-FFF2-40B4-BE49-F238E27FC236}">
                <a16:creationId xmlns:a16="http://schemas.microsoft.com/office/drawing/2014/main" id="{39DD9F33-F9DA-4052-BE16-33936A135C5A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6210300" y="609600"/>
            <a:ext cx="5981700" cy="59436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Symbol" panose="05050102010706020507" pitchFamily="18" charset="2"/>
              <a:buNone/>
              <a:defRPr/>
            </a:pPr>
            <a:r>
              <a:rPr lang="en-US" altLang="en-US" dirty="0">
                <a:cs typeface="Arial" panose="020B0604020202020204" pitchFamily="34" charset="0"/>
              </a:rPr>
              <a:t>Is our effort (</a:t>
            </a:r>
            <a:r>
              <a:rPr lang="en-US" altLang="en-US" sz="2400" b="1" dirty="0" err="1">
                <a:solidFill>
                  <a:srgbClr val="1E00AA"/>
                </a:solidFill>
                <a:latin typeface="Kruti Dev 042" pitchFamily="2" charset="0"/>
                <a:cs typeface="Arial" panose="020B0604020202020204" pitchFamily="34" charset="0"/>
              </a:rPr>
              <a:t>gekjk</a:t>
            </a:r>
            <a:r>
              <a:rPr lang="en-US" altLang="en-US" sz="2400" b="1" dirty="0">
                <a:solidFill>
                  <a:srgbClr val="1E00AA"/>
                </a:solidFill>
                <a:latin typeface="Kruti Dev 042" pitchFamily="2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1E00AA"/>
                </a:solidFill>
                <a:latin typeface="Kruti Dev 042" pitchFamily="2" charset="0"/>
                <a:cs typeface="Arial" panose="020B0604020202020204" pitchFamily="34" charset="0"/>
              </a:rPr>
              <a:t>iz;kl</a:t>
            </a:r>
            <a:r>
              <a:rPr lang="en-US" altLang="en-US" dirty="0">
                <a:cs typeface="Arial" panose="020B0604020202020204" pitchFamily="34" charset="0"/>
              </a:rPr>
              <a:t>):</a:t>
            </a:r>
          </a:p>
          <a:p>
            <a:pPr lvl="1">
              <a:defRPr/>
            </a:pPr>
            <a:r>
              <a:rPr lang="en-US" altLang="en-US" sz="2200" dirty="0">
                <a:cs typeface="Arial" panose="020B0604020202020204" pitchFamily="34" charset="0"/>
              </a:rPr>
              <a:t>For understanding the true meaning of happiness and prosperity, and making effort to ensure its continuity?</a:t>
            </a:r>
          </a:p>
          <a:p>
            <a:pPr lvl="1"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solidFill>
                  <a:srgbClr val="1E00AA"/>
                </a:solidFill>
                <a:cs typeface="Arial" panose="020B0604020202020204" pitchFamily="34" charset="0"/>
              </a:rPr>
              <a:t>	</a:t>
            </a:r>
            <a:r>
              <a:rPr lang="en-US" altLang="en-US" sz="2400" b="1" dirty="0" err="1">
                <a:solidFill>
                  <a:srgbClr val="1E00AA"/>
                </a:solidFill>
                <a:latin typeface="Kruti Dev 042" pitchFamily="2" charset="0"/>
                <a:cs typeface="Arial" panose="020B0604020202020204" pitchFamily="34" charset="0"/>
              </a:rPr>
              <a:t>lq</a:t>
            </a:r>
            <a:r>
              <a:rPr lang="en-US" altLang="en-US" sz="2400" b="1" dirty="0">
                <a:solidFill>
                  <a:srgbClr val="1E00AA"/>
                </a:solidFill>
                <a:latin typeface="Kruti Dev 042" pitchFamily="2" charset="0"/>
                <a:cs typeface="Arial" panose="020B0604020202020204" pitchFamily="34" charset="0"/>
              </a:rPr>
              <a:t>[k] </a:t>
            </a:r>
            <a:r>
              <a:rPr lang="en-US" altLang="en-US" sz="2400" b="1" dirty="0" err="1">
                <a:solidFill>
                  <a:srgbClr val="1E00AA"/>
                </a:solidFill>
                <a:latin typeface="Kruti Dev 042" pitchFamily="2" charset="0"/>
                <a:cs typeface="Arial" panose="020B0604020202020204" pitchFamily="34" charset="0"/>
              </a:rPr>
              <a:t>le`f</a:t>
            </a:r>
            <a:r>
              <a:rPr lang="en-US" altLang="en-US" sz="2400" b="1" dirty="0">
                <a:solidFill>
                  <a:srgbClr val="1E00AA"/>
                </a:solidFill>
                <a:latin typeface="Kruti Dev 042" pitchFamily="2" charset="0"/>
                <a:cs typeface="Arial" panose="020B0604020202020204" pitchFamily="34" charset="0"/>
              </a:rPr>
              <a:t>) dh </a:t>
            </a:r>
            <a:r>
              <a:rPr lang="en-US" altLang="en-US" sz="2400" b="1" dirty="0" err="1">
                <a:solidFill>
                  <a:srgbClr val="1E00AA"/>
                </a:solidFill>
                <a:latin typeface="Kruti Dev 042" pitchFamily="2" charset="0"/>
                <a:cs typeface="Arial" panose="020B0604020202020204" pitchFamily="34" charset="0"/>
              </a:rPr>
              <a:t>fujarjrk</a:t>
            </a:r>
            <a:r>
              <a:rPr lang="en-US" altLang="en-US" sz="2400" b="1" dirty="0">
                <a:solidFill>
                  <a:srgbClr val="1E00AA"/>
                </a:solidFill>
                <a:latin typeface="Kruti Dev 042" pitchFamily="2" charset="0"/>
                <a:cs typeface="Arial" panose="020B0604020202020204" pitchFamily="34" charset="0"/>
              </a:rPr>
              <a:t> ds </a:t>
            </a:r>
            <a:r>
              <a:rPr lang="en-US" altLang="en-US" sz="2400" b="1" dirty="0" err="1">
                <a:solidFill>
                  <a:srgbClr val="1E00AA"/>
                </a:solidFill>
                <a:latin typeface="Kruti Dev 042" pitchFamily="2" charset="0"/>
                <a:cs typeface="Arial" panose="020B0604020202020204" pitchFamily="34" charset="0"/>
              </a:rPr>
              <a:t>vFkZ</a:t>
            </a:r>
            <a:r>
              <a:rPr lang="en-US" altLang="en-US" sz="2400" b="1" dirty="0">
                <a:solidFill>
                  <a:srgbClr val="1E00AA"/>
                </a:solidFill>
                <a:latin typeface="Kruti Dev 042" pitchFamily="2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1E00AA"/>
                </a:solidFill>
                <a:latin typeface="Kruti Dev 042" pitchFamily="2" charset="0"/>
                <a:cs typeface="Arial" panose="020B0604020202020204" pitchFamily="34" charset="0"/>
              </a:rPr>
              <a:t>esa</a:t>
            </a:r>
            <a:r>
              <a:rPr lang="en-US" altLang="en-US" sz="2400" b="1" dirty="0">
                <a:solidFill>
                  <a:srgbClr val="1E00AA"/>
                </a:solidFill>
                <a:latin typeface="Kruti Dev 042" pitchFamily="2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1E00AA"/>
                </a:solidFill>
                <a:latin typeface="Kruti Dev 042" pitchFamily="2" charset="0"/>
                <a:cs typeface="Arial" panose="020B0604020202020204" pitchFamily="34" charset="0"/>
              </a:rPr>
              <a:t>gS</a:t>
            </a:r>
            <a:r>
              <a:rPr lang="en-US" altLang="en-US" sz="2400" dirty="0">
                <a:solidFill>
                  <a:srgbClr val="1E00AA"/>
                </a:solidFill>
                <a:latin typeface="Kruti Dev 042" pitchFamily="2" charset="0"/>
                <a:cs typeface="Arial" panose="020B0604020202020204" pitchFamily="34" charset="0"/>
              </a:rPr>
              <a:t> </a:t>
            </a:r>
            <a:r>
              <a:rPr lang="en-US" altLang="en-US" sz="2200" dirty="0">
                <a:cs typeface="Arial" panose="020B0604020202020204" pitchFamily="34" charset="0"/>
              </a:rPr>
              <a:t>or </a:t>
            </a:r>
            <a:r>
              <a:rPr lang="en-US" altLang="en-US" sz="2400" b="1" dirty="0">
                <a:solidFill>
                  <a:srgbClr val="1E00AA"/>
                </a:solidFill>
                <a:latin typeface="Kruti Dev 042" pitchFamily="2" charset="0"/>
                <a:cs typeface="Arial" panose="020B0604020202020204" pitchFamily="34" charset="0"/>
              </a:rPr>
              <a:t>;k</a:t>
            </a:r>
            <a:endParaRPr lang="en-US" altLang="en-US" sz="2200" b="1" dirty="0"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hi-IN" altLang="en-US" sz="2200" dirty="0">
                <a:cs typeface="Arial" panose="020B0604020202020204" pitchFamily="34" charset="0"/>
              </a:rPr>
              <a:t>(Studying hard) </a:t>
            </a:r>
            <a:r>
              <a:rPr lang="en-US" altLang="en-US" sz="2200" dirty="0">
                <a:cs typeface="Arial" panose="020B0604020202020204" pitchFamily="34" charset="0"/>
              </a:rPr>
              <a:t>only</a:t>
            </a:r>
            <a:r>
              <a:rPr lang="hi-IN" altLang="en-US" sz="2200" dirty="0">
                <a:cs typeface="Arial" panose="020B0604020202020204" pitchFamily="34" charset="0"/>
              </a:rPr>
              <a:t> for</a:t>
            </a:r>
            <a:r>
              <a:rPr lang="en-US" altLang="en-US" sz="2200" dirty="0">
                <a:cs typeface="Arial" panose="020B0604020202020204" pitchFamily="34" charset="0"/>
              </a:rPr>
              <a:t> earn</a:t>
            </a:r>
            <a:r>
              <a:rPr lang="hi-IN" altLang="en-US" sz="2200" dirty="0">
                <a:cs typeface="Arial" panose="020B0604020202020204" pitchFamily="34" charset="0"/>
              </a:rPr>
              <a:t>ing</a:t>
            </a:r>
            <a:r>
              <a:rPr lang="en-US" altLang="en-US" sz="2200" dirty="0">
                <a:cs typeface="Arial" panose="020B0604020202020204" pitchFamily="34" charset="0"/>
              </a:rPr>
              <a:t> money, ensuring physical facility and </a:t>
            </a:r>
            <a:r>
              <a:rPr lang="en-US" altLang="en-US" sz="2200">
                <a:cs typeface="Arial" panose="020B0604020202020204" pitchFamily="34" charset="0"/>
              </a:rPr>
              <a:t>its accumulation?</a:t>
            </a:r>
            <a:endParaRPr lang="hi-IN" altLang="en-US" sz="2200" dirty="0">
              <a:cs typeface="Arial" panose="020B0604020202020204" pitchFamily="34" charset="0"/>
            </a:endParaRPr>
          </a:p>
          <a:p>
            <a:pPr marL="228600" lvl="1" indent="0">
              <a:buFont typeface="Arial" panose="020B0604020202020204" pitchFamily="34" charset="0"/>
              <a:buNone/>
              <a:defRPr/>
            </a:pPr>
            <a:r>
              <a:rPr lang="hi-IN" altLang="en-US" sz="1800" b="1" i="1" dirty="0">
                <a:solidFill>
                  <a:srgbClr val="1E00AA"/>
                </a:solidFill>
                <a:latin typeface="Kruti Dev 042" pitchFamily="2" charset="0"/>
                <a:cs typeface="Arial" panose="020B0604020202020204" pitchFamily="34" charset="0"/>
              </a:rPr>
              <a:t>पढ़ लिख कर केवल धन कमाना, सुविधा जुटाना, और उसका संग्रह करने के अर्थ में ? </a:t>
            </a:r>
            <a:endParaRPr lang="en-US" altLang="en-US" sz="1800" b="1" i="1" dirty="0">
              <a:solidFill>
                <a:srgbClr val="1E00AA"/>
              </a:solidFill>
              <a:latin typeface="Kruti Dev 042" pitchFamily="2" charset="0"/>
              <a:cs typeface="Arial" panose="020B0604020202020204" pitchFamily="34" charset="0"/>
            </a:endParaRPr>
          </a:p>
        </p:txBody>
      </p:sp>
      <p:sp>
        <p:nvSpPr>
          <p:cNvPr id="23556" name="Title 3">
            <a:extLst>
              <a:ext uri="{FF2B5EF4-FFF2-40B4-BE49-F238E27FC236}">
                <a16:creationId xmlns:a16="http://schemas.microsoft.com/office/drawing/2014/main" id="{216D57F2-80E6-4C9F-BDB6-16DAEE82530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60071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Aspiration, What We Want to Be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EA61B9-7CAD-4EBF-ACB1-368394BD0F6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defRPr/>
            </a:pPr>
            <a:r>
              <a:t>Our Effort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D8BBA9-DE8B-4495-9183-47C8B084D831}"/>
              </a:ext>
            </a:extLst>
          </p:cNvPr>
          <p:cNvCxnSpPr/>
          <p:nvPr/>
        </p:nvCxnSpPr>
        <p:spPr>
          <a:xfrm rot="16200000" flipH="1">
            <a:off x="3048000" y="3562350"/>
            <a:ext cx="609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A62ED82-B0BF-4394-8DD1-6665BE878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673" y="4876800"/>
            <a:ext cx="7451720" cy="1261884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>
              <a:buFont typeface="Symbol" panose="05050102010706020507" pitchFamily="18" charset="2"/>
              <a:buNone/>
              <a:defRPr/>
            </a:pPr>
            <a:r>
              <a:rPr lang="en-US" altLang="en-US" dirty="0">
                <a:solidFill>
                  <a:prstClr val="white"/>
                </a:solidFill>
              </a:rPr>
              <a:t>Have we assumed  that  happiness and prosperity will be ensured </a:t>
            </a:r>
          </a:p>
          <a:p>
            <a:pPr>
              <a:buFont typeface="Symbol" panose="05050102010706020507" pitchFamily="18" charset="2"/>
              <a:buNone/>
              <a:defRPr/>
            </a:pPr>
            <a:r>
              <a:rPr lang="en-US" altLang="en-US" dirty="0">
                <a:solidFill>
                  <a:prstClr val="white"/>
                </a:solidFill>
              </a:rPr>
              <a:t>when we have enough physical facility?</a:t>
            </a:r>
          </a:p>
          <a:p>
            <a:pPr>
              <a:buFont typeface="Symbol" panose="05050102010706020507" pitchFamily="18" charset="2"/>
              <a:buNone/>
              <a:defRPr/>
            </a:pPr>
            <a:endParaRPr lang="en-US" altLang="en-US" dirty="0">
              <a:solidFill>
                <a:prstClr val="white"/>
              </a:solidFill>
            </a:endParaRPr>
          </a:p>
          <a:p>
            <a:pPr>
              <a:buFont typeface="Symbol" panose="05050102010706020507" pitchFamily="18" charset="2"/>
              <a:buNone/>
              <a:defRPr/>
            </a:pPr>
            <a:endParaRPr lang="en-US" altLang="en-US" sz="200" dirty="0">
              <a:solidFill>
                <a:prstClr val="white"/>
              </a:solidFill>
            </a:endParaRPr>
          </a:p>
          <a:p>
            <a:pPr>
              <a:buFont typeface="Symbol" panose="05050102010706020507" pitchFamily="18" charset="2"/>
              <a:buNone/>
              <a:defRPr/>
            </a:pPr>
            <a:endParaRPr lang="en-US" altLang="en-US" sz="200" dirty="0">
              <a:solidFill>
                <a:prstClr val="white"/>
              </a:solidFill>
            </a:endParaRPr>
          </a:p>
          <a:p>
            <a:pPr>
              <a:buFont typeface="Symbol" panose="05050102010706020507" pitchFamily="18" charset="2"/>
              <a:buNone/>
              <a:defRPr/>
            </a:pPr>
            <a:r>
              <a:rPr lang="en-US" altLang="en-US" dirty="0">
                <a:solidFill>
                  <a:prstClr val="white"/>
                </a:solidFill>
              </a:rPr>
              <a:t>What effort are we making, other than accumulation of physical facility?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D7B9EA6C-F8C6-4FBB-ABF4-6EAA10227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23537" r="20900" b="12950"/>
          <a:stretch>
            <a:fillRect/>
          </a:stretch>
        </p:blipFill>
        <p:spPr bwMode="auto">
          <a:xfrm>
            <a:off x="11141075" y="5494338"/>
            <a:ext cx="10509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HV Theme 2022">
  <a:themeElements>
    <a:clrScheme name="Corporate Template V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8FCAE7"/>
      </a:accent1>
      <a:accent2>
        <a:srgbClr val="A092B4"/>
      </a:accent2>
      <a:accent3>
        <a:srgbClr val="C6C070"/>
      </a:accent3>
      <a:accent4>
        <a:srgbClr val="B7B1A9"/>
      </a:accent4>
      <a:accent5>
        <a:srgbClr val="FCD450"/>
      </a:accent5>
      <a:accent6>
        <a:srgbClr val="B2541A"/>
      </a:accent6>
      <a:hlink>
        <a:srgbClr val="E7925E"/>
      </a:hlink>
      <a:folHlink>
        <a:srgbClr val="2F75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8FCAE7"/>
        </a:accent1>
        <a:accent2>
          <a:srgbClr val="C6C070"/>
        </a:accent2>
        <a:accent3>
          <a:srgbClr val="FFFFFF"/>
        </a:accent3>
        <a:accent4>
          <a:srgbClr val="000000"/>
        </a:accent4>
        <a:accent5>
          <a:srgbClr val="C6E1F1"/>
        </a:accent5>
        <a:accent6>
          <a:srgbClr val="B3AE65"/>
        </a:accent6>
        <a:hlink>
          <a:srgbClr val="A092B4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336BBD"/>
        </a:accent1>
        <a:accent2>
          <a:srgbClr val="82786F"/>
        </a:accent2>
        <a:accent3>
          <a:srgbClr val="FFFFFF"/>
        </a:accent3>
        <a:accent4>
          <a:srgbClr val="000000"/>
        </a:accent4>
        <a:accent5>
          <a:srgbClr val="ADBADB"/>
        </a:accent5>
        <a:accent6>
          <a:srgbClr val="756C64"/>
        </a:accent6>
        <a:hlink>
          <a:srgbClr val="A3A86B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8FCAE7"/>
        </a:accent1>
        <a:accent2>
          <a:srgbClr val="A092B4"/>
        </a:accent2>
        <a:accent3>
          <a:srgbClr val="FFFFFF"/>
        </a:accent3>
        <a:accent4>
          <a:srgbClr val="000000"/>
        </a:accent4>
        <a:accent5>
          <a:srgbClr val="C6E1F1"/>
        </a:accent5>
        <a:accent6>
          <a:srgbClr val="9184A3"/>
        </a:accent6>
        <a:hlink>
          <a:srgbClr val="C6C070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688D2"/>
        </a:accent1>
        <a:accent2>
          <a:srgbClr val="82786F"/>
        </a:accent2>
        <a:accent3>
          <a:srgbClr val="FFFFFF"/>
        </a:accent3>
        <a:accent4>
          <a:srgbClr val="000000"/>
        </a:accent4>
        <a:accent5>
          <a:srgbClr val="B4C3E5"/>
        </a:accent5>
        <a:accent6>
          <a:srgbClr val="756C64"/>
        </a:accent6>
        <a:hlink>
          <a:srgbClr val="A3A86B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HV Theme 2022" id="{5F44E8CA-FB57-4662-A76B-14A89045FFC5}" vid="{37843496-EC4B-4BDC-BFBD-8302CB3734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SLW PPT Template</Template>
  <TotalTime>0</TotalTime>
  <Words>3531</Words>
  <Application>Microsoft Office PowerPoint</Application>
  <PresentationFormat>Widescreen</PresentationFormat>
  <Paragraphs>532</Paragraphs>
  <Slides>38</Slides>
  <Notes>26</Notes>
  <HiddenSlides>10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Kruti Dev 010</vt:lpstr>
      <vt:lpstr>Kruti Dev 042</vt:lpstr>
      <vt:lpstr>Symbol</vt:lpstr>
      <vt:lpstr>Wingdings</vt:lpstr>
      <vt:lpstr>UHV Theme 2022</vt:lpstr>
      <vt:lpstr>   UHV-I Session 3   Basic Human Aspiration and its Fulfilment</vt:lpstr>
      <vt:lpstr>Interaction Before Main Session</vt:lpstr>
      <vt:lpstr>Home Assignment</vt:lpstr>
      <vt:lpstr>   UHV-I Session 3   Basic Human Aspiration and its Fulfilment</vt:lpstr>
      <vt:lpstr>Introduction</vt:lpstr>
      <vt:lpstr>We will Explore on our Own Right</vt:lpstr>
      <vt:lpstr>Aspiration, What We Want to Be</vt:lpstr>
      <vt:lpstr>Aspiration, What We Want to Be </vt:lpstr>
      <vt:lpstr>Aspiration, What We Want to Be</vt:lpstr>
      <vt:lpstr>Physical facility is Required…</vt:lpstr>
      <vt:lpstr>Something more is required (over and above physical facility)</vt:lpstr>
      <vt:lpstr>To find out what else is required (over and above physical facility)</vt:lpstr>
      <vt:lpstr>To find out what else is required (over and above physical facility)</vt:lpstr>
      <vt:lpstr>For Human Being, Relationship is also Necessary</vt:lpstr>
      <vt:lpstr>In Addition to Physical Facility, Relationship is Necessary for Human Being</vt:lpstr>
      <vt:lpstr>Although we may have Recognised the need for Relationship…</vt:lpstr>
      <vt:lpstr>Let’s check our Perspective about Relationship</vt:lpstr>
      <vt:lpstr>Right Understanding is also Essential for Human Being</vt:lpstr>
      <vt:lpstr>Right Understanding is also Essential for Human Being</vt:lpstr>
      <vt:lpstr>Priority: Right Understanding, Relationship &amp; Physical Facility</vt:lpstr>
      <vt:lpstr>Priority: Right Understanding, Relationship &amp; Physical Facility  Desired State</vt:lpstr>
      <vt:lpstr>Priority: Physical Facility</vt:lpstr>
      <vt:lpstr>Human Consciousness – Desired State</vt:lpstr>
      <vt:lpstr>Inhuman Consciousness</vt:lpstr>
      <vt:lpstr>PowerPoint Presentation</vt:lpstr>
      <vt:lpstr>Since we generally don’t have clarity about our physical needs…</vt:lpstr>
      <vt:lpstr>Resources are in abundance – e.g., we are already producing enough Food!</vt:lpstr>
      <vt:lpstr>Holistic Development (विकास)</vt:lpstr>
      <vt:lpstr>Proposal: Three things are required for Human Being to be fulfilled</vt:lpstr>
      <vt:lpstr>Requirement to fulfill Basic Aspiration</vt:lpstr>
      <vt:lpstr>Ceck if this is the Current State</vt:lpstr>
      <vt:lpstr>Conclusions</vt:lpstr>
      <vt:lpstr>Basic Human Aspiration and Program for its Fulfilment</vt:lpstr>
      <vt:lpstr>Sum Up</vt:lpstr>
      <vt:lpstr>Home Assignment    </vt:lpstr>
      <vt:lpstr>Home Assignment 3.1</vt:lpstr>
      <vt:lpstr>Home Assignment 3.2</vt:lpstr>
      <vt:lpstr>Questions?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UHV Slides 2022</cp:keywords>
  <cp:lastModifiedBy/>
  <cp:revision>48</cp:revision>
  <dcterms:created xsi:type="dcterms:W3CDTF">2009-12-17T14:12:44Z</dcterms:created>
  <dcterms:modified xsi:type="dcterms:W3CDTF">2025-07-28T14:21:15Z</dcterms:modified>
</cp:coreProperties>
</file>